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67" r:id="rId2"/>
    <p:sldId id="268" r:id="rId3"/>
    <p:sldId id="269" r:id="rId4"/>
    <p:sldId id="270" r:id="rId5"/>
    <p:sldId id="295" r:id="rId6"/>
    <p:sldId id="271" r:id="rId7"/>
    <p:sldId id="294" r:id="rId8"/>
    <p:sldId id="272" r:id="rId9"/>
    <p:sldId id="273" r:id="rId10"/>
    <p:sldId id="274" r:id="rId11"/>
    <p:sldId id="276" r:id="rId12"/>
    <p:sldId id="275" r:id="rId13"/>
    <p:sldId id="277" r:id="rId14"/>
    <p:sldId id="282" r:id="rId15"/>
    <p:sldId id="283" r:id="rId16"/>
    <p:sldId id="284" r:id="rId17"/>
    <p:sldId id="285" r:id="rId18"/>
    <p:sldId id="296" r:id="rId19"/>
    <p:sldId id="278" r:id="rId20"/>
    <p:sldId id="279" r:id="rId21"/>
    <p:sldId id="280" r:id="rId22"/>
    <p:sldId id="297" r:id="rId23"/>
    <p:sldId id="298" r:id="rId24"/>
    <p:sldId id="299" r:id="rId25"/>
    <p:sldId id="281" r:id="rId26"/>
    <p:sldId id="288" r:id="rId27"/>
    <p:sldId id="256" r:id="rId28"/>
    <p:sldId id="257" r:id="rId29"/>
    <p:sldId id="258" r:id="rId30"/>
    <p:sldId id="259" r:id="rId31"/>
    <p:sldId id="260" r:id="rId32"/>
    <p:sldId id="261" r:id="rId33"/>
    <p:sldId id="262" r:id="rId34"/>
    <p:sldId id="263" r:id="rId35"/>
    <p:sldId id="264" r:id="rId36"/>
    <p:sldId id="265" r:id="rId37"/>
    <p:sldId id="266"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73297" autoAdjust="0"/>
  </p:normalViewPr>
  <p:slideViewPr>
    <p:cSldViewPr>
      <p:cViewPr>
        <p:scale>
          <a:sx n="57" d="100"/>
          <a:sy n="57" d="100"/>
        </p:scale>
        <p:origin x="-1944"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0EEF539C-33F0-4640-B6E0-FA9B278781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23CCFC6-FE5E-4040-ACD1-A92A19664D12}" type="slidenum">
              <a:rPr lang="en-US"/>
              <a:pPr/>
              <a:t>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The Arabian Peninsula</a:t>
            </a:r>
          </a:p>
          <a:p>
            <a:pPr lvl="1" eaLnBrk="1" hangingPunct="1"/>
            <a:r>
              <a:rPr lang="en-US" smtClean="0"/>
              <a:t>A crossroads of three continents:</a:t>
            </a:r>
          </a:p>
          <a:p>
            <a:pPr lvl="2" eaLnBrk="1" hangingPunct="1"/>
            <a:r>
              <a:rPr lang="en-US" smtClean="0"/>
              <a:t>Africa</a:t>
            </a:r>
          </a:p>
          <a:p>
            <a:pPr lvl="2" eaLnBrk="1" hangingPunct="1"/>
            <a:r>
              <a:rPr lang="en-US" smtClean="0"/>
              <a:t>Asia</a:t>
            </a:r>
          </a:p>
          <a:p>
            <a:pPr lvl="2" eaLnBrk="1" hangingPunct="1"/>
            <a:r>
              <a:rPr lang="en-US" smtClean="0"/>
              <a:t>Europe</a:t>
            </a:r>
          </a:p>
          <a:p>
            <a:pPr lvl="1" eaLnBrk="1" hangingPunct="1"/>
            <a:r>
              <a:rPr lang="en-US" smtClean="0"/>
              <a:t>Mostly desert with a small amount of fertile land</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64AD6FA-0CA6-42C4-8612-CA9B2F490BA3}" type="slidenum">
              <a:rPr lang="en-US"/>
              <a:pPr/>
              <a:t>13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Islam</a:t>
            </a:r>
          </a:p>
          <a:p>
            <a:pPr lvl="1" eaLnBrk="1" hangingPunct="1"/>
            <a:r>
              <a:rPr lang="en-US" smtClean="0"/>
              <a:t>The main teaching of Islam is that there is only one god, Allah.</a:t>
            </a:r>
          </a:p>
          <a:p>
            <a:pPr lvl="1" eaLnBrk="1" hangingPunct="1"/>
            <a:r>
              <a:rPr lang="en-US" smtClean="0"/>
              <a:t>People are responsible for their own actions; there is good and evil.</a:t>
            </a:r>
          </a:p>
          <a:p>
            <a:pPr lvl="1" eaLnBrk="1" hangingPunct="1"/>
            <a:r>
              <a:rPr lang="en-US" smtClean="0"/>
              <a:t>Islamic monument in Jerusalem—Dome of the Rock.</a:t>
            </a:r>
          </a:p>
          <a:p>
            <a:pPr lvl="1" eaLnBrk="1" hangingPunct="1"/>
            <a:r>
              <a:rPr lang="en-US" smtClean="0"/>
              <a:t>Muslims believe Muhammad rose to heaven here to learn Allah’s will.</a:t>
            </a:r>
          </a:p>
          <a:p>
            <a:pPr lvl="1" eaLnBrk="1" hangingPunct="1"/>
            <a:r>
              <a:rPr lang="en-US" smtClean="0"/>
              <a:t>Jews believe Abraham was prepared to sacrifice son Isaac at that same site.</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6D9461A-71F8-45DE-AF0A-1CAB497EEE76}" type="slidenum">
              <a:rPr lang="en-US"/>
              <a:pPr/>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The Five Pillars: Muslims must carry out these five duties.</a:t>
            </a:r>
          </a:p>
          <a:p>
            <a:pPr lvl="1" eaLnBrk="1" hangingPunct="1"/>
            <a:r>
              <a:rPr lang="en-US" smtClean="0"/>
              <a:t>Statement of Faith to Allah and to Muhammad as his prophet.</a:t>
            </a:r>
          </a:p>
          <a:p>
            <a:pPr lvl="1" eaLnBrk="1" hangingPunct="1"/>
            <a:r>
              <a:rPr lang="en-US" smtClean="0"/>
              <a:t>Prayer five times a day. Muslims may use the mosque for this (an Islamic house of worship).</a:t>
            </a:r>
          </a:p>
          <a:p>
            <a:pPr lvl="1" eaLnBrk="1" hangingPunct="1"/>
            <a:r>
              <a:rPr lang="en-US" smtClean="0"/>
              <a:t>Giving alms, or money for the poor.</a:t>
            </a:r>
          </a:p>
          <a:p>
            <a:pPr lvl="1" eaLnBrk="1" hangingPunct="1"/>
            <a:r>
              <a:rPr lang="en-US" smtClean="0"/>
              <a:t>Fasting between dawn and sunset during the holy month of Ramadan.</a:t>
            </a:r>
          </a:p>
          <a:p>
            <a:pPr lvl="1" eaLnBrk="1" hangingPunct="1"/>
            <a:r>
              <a:rPr lang="en-US" smtClean="0"/>
              <a:t>Performing the hajj—pilgrimage to Mecca—at least once in a lifetime.</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21B9E43-7DEE-448C-B5DA-25BAB55E858E}" type="slidenum">
              <a:rPr lang="en-US"/>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A Way of Life</a:t>
            </a:r>
          </a:p>
          <a:p>
            <a:pPr lvl="1" eaLnBrk="1" hangingPunct="1"/>
            <a:r>
              <a:rPr lang="en-US" smtClean="0"/>
              <a:t>Customs and traditions of Islam guide Muslim’s lives.</a:t>
            </a:r>
          </a:p>
          <a:p>
            <a:pPr lvl="1" eaLnBrk="1" hangingPunct="1"/>
            <a:r>
              <a:rPr lang="en-US" smtClean="0"/>
              <a:t>A scholar class, ulama, and teachers apply religion to life. There are no priests.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E770F25-522B-4186-88D3-A0055B580050}" type="slidenum">
              <a:rPr lang="en-US"/>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Sources of Authority</a:t>
            </a:r>
          </a:p>
          <a:p>
            <a:pPr lvl="1" eaLnBrk="1" hangingPunct="1"/>
            <a:r>
              <a:rPr lang="en-US" smtClean="0"/>
              <a:t>Original Source of authority for Muslims is Allah.</a:t>
            </a:r>
          </a:p>
          <a:p>
            <a:pPr lvl="1" eaLnBrk="1" hangingPunct="1"/>
            <a:r>
              <a:rPr lang="en-US" smtClean="0"/>
              <a:t>Qur’an (Koran)—holy book, contains revelations Muhammad claims to have received from Allah.</a:t>
            </a:r>
          </a:p>
          <a:p>
            <a:pPr lvl="1" eaLnBrk="1" hangingPunct="1"/>
            <a:r>
              <a:rPr lang="en-US" smtClean="0"/>
              <a:t>Muslims follow Sunna—Muhammad’s example for proper living.</a:t>
            </a:r>
          </a:p>
          <a:p>
            <a:pPr lvl="1" eaLnBrk="1" hangingPunct="1"/>
            <a:r>
              <a:rPr lang="en-US" smtClean="0"/>
              <a:t>Guidance of the Qur’an and Sunna are assembled in a body of law called </a:t>
            </a:r>
            <a:r>
              <a:rPr lang="en-US" b="1" smtClean="0"/>
              <a:t>shari’a</a:t>
            </a:r>
            <a:r>
              <a:rPr lang="en-US" smtClean="0"/>
              <a:t>.</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EF539C-33F0-4640-B6E0-FA9B2787813B}"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9C2F556-3A31-4764-9369-4164A703FFEE}" type="slidenum">
              <a:rPr lang="en-US"/>
              <a:pPr/>
              <a:t>25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Links to Judaism and Christianity</a:t>
            </a:r>
          </a:p>
          <a:p>
            <a:pPr lvl="1" eaLnBrk="1" hangingPunct="1"/>
            <a:r>
              <a:rPr lang="en-US" smtClean="0"/>
              <a:t>Muslims believe Allah is the same God worshiped by Christians and Jews.</a:t>
            </a:r>
          </a:p>
          <a:p>
            <a:pPr lvl="1" eaLnBrk="1" hangingPunct="1"/>
            <a:r>
              <a:rPr lang="en-US" smtClean="0"/>
              <a:t>Muslims believe the Qur’an, Gospels, and Torah contain God’s will as revealed through others.</a:t>
            </a:r>
          </a:p>
          <a:p>
            <a:pPr lvl="1" eaLnBrk="1" hangingPunct="1"/>
            <a:r>
              <a:rPr lang="en-US" smtClean="0"/>
              <a:t>Muslims, Christians, and Jews trace their roots to Abraham.</a:t>
            </a:r>
          </a:p>
          <a:p>
            <a:pPr lvl="1" eaLnBrk="1" hangingPunct="1"/>
            <a:r>
              <a:rPr lang="en-US" smtClean="0"/>
              <a:t>All three religions believe in heaven, hell, and a day of judgment.</a:t>
            </a:r>
          </a:p>
          <a:p>
            <a:pPr lvl="1" eaLnBrk="1" hangingPunct="1"/>
            <a:r>
              <a:rPr lang="en-US" smtClean="0"/>
              <a:t>Shari’a law requires Muslim leaders to extend religious tolerance.</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43F282E-F5B0-4D96-94B5-235BF46BE731}" type="slidenum">
              <a:rPr lang="en-US"/>
              <a:pPr/>
              <a:t>27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Source: http://www.bbc.co.uk/religion/galleries/salah/</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C4C5E58-BBB5-4C1C-96E7-11A34B07AC58}" type="slidenum">
              <a:rPr lang="en-US"/>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b="1" dirty="0" err="1" smtClean="0"/>
              <a:t>Takbir</a:t>
            </a:r>
            <a:r>
              <a:rPr lang="en-US" dirty="0" smtClean="0"/>
              <a:t/>
            </a:r>
            <a:br>
              <a:rPr lang="en-US" dirty="0" smtClean="0"/>
            </a:br>
            <a:r>
              <a:rPr lang="en-US" dirty="0" smtClean="0"/>
              <a:t>Although Muslims can pray to God at any time or place, and in any language, there are five prayers they are obligated to perform throughout the day. They follow the same pattern so everyone can follow in congregation, and set prayers are always recited in Arabic.</a:t>
            </a:r>
            <a:br>
              <a:rPr lang="en-US" dirty="0" smtClean="0"/>
            </a:br>
            <a:r>
              <a:rPr lang="en-US" dirty="0" smtClean="0"/>
              <a:t/>
            </a:r>
            <a:br>
              <a:rPr lang="en-US" dirty="0" smtClean="0"/>
            </a:br>
            <a:r>
              <a:rPr lang="en-US" dirty="0" err="1" smtClean="0"/>
              <a:t>Takbir</a:t>
            </a:r>
            <a:r>
              <a:rPr lang="en-US" dirty="0" smtClean="0"/>
              <a:t> is entering into the state of prayer by glorifying God. Muslims face towards </a:t>
            </a:r>
            <a:r>
              <a:rPr lang="en-US" dirty="0" err="1" smtClean="0"/>
              <a:t>Makkah</a:t>
            </a:r>
            <a:r>
              <a:rPr lang="en-US" dirty="0" smtClean="0"/>
              <a:t> and make the intention to pray. To begin the act of prayer, they say '</a:t>
            </a:r>
            <a:r>
              <a:rPr lang="en-US" dirty="0" err="1" smtClean="0"/>
              <a:t>Allahu</a:t>
            </a:r>
            <a:r>
              <a:rPr lang="en-US" dirty="0" smtClean="0"/>
              <a:t> Akbar' meaning God is great, raising the hands to the ears or shoulder.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1F732A0-F6B1-4FFB-A71C-95321A276E2E}" type="slidenum">
              <a:rPr lang="en-US"/>
              <a:pPr/>
              <a:t>29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b="1" dirty="0" err="1" smtClean="0"/>
              <a:t>Qiyaam</a:t>
            </a:r>
            <a:r>
              <a:rPr lang="en-US" dirty="0" smtClean="0"/>
              <a:t/>
            </a:r>
            <a:br>
              <a:rPr lang="en-US" dirty="0" smtClean="0"/>
            </a:br>
            <a:r>
              <a:rPr lang="en-US" dirty="0" smtClean="0"/>
              <a:t>Muslims place their right hand over their left on their chest or navel while in the standing position. A short supplication glorifying God and seeking His protection is read. This is then followed by </a:t>
            </a:r>
            <a:r>
              <a:rPr lang="en-US" dirty="0" err="1" smtClean="0"/>
              <a:t>Surah</a:t>
            </a:r>
            <a:r>
              <a:rPr lang="en-US" dirty="0" smtClean="0"/>
              <a:t> Al </a:t>
            </a:r>
            <a:r>
              <a:rPr lang="en-US" dirty="0" err="1" smtClean="0"/>
              <a:t>Fatiha</a:t>
            </a:r>
            <a:r>
              <a:rPr lang="en-US" dirty="0" smtClean="0"/>
              <a:t>, which is the first chapter in the Qur'an. Verses from any another chapter are then recited.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FD879BC-F792-42D8-AD54-86944F265B1D}" type="slidenum">
              <a:rPr lang="en-US"/>
              <a:pPr/>
              <a:t>30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b="1" dirty="0" err="1" smtClean="0"/>
              <a:t>Ruku</a:t>
            </a:r>
            <a:r>
              <a:rPr lang="en-US" dirty="0" smtClean="0"/>
              <a:t/>
            </a:r>
            <a:br>
              <a:rPr lang="en-US" dirty="0" smtClean="0"/>
            </a:br>
            <a:r>
              <a:rPr lang="en-US" dirty="0" err="1" smtClean="0"/>
              <a:t>Ruku</a:t>
            </a:r>
            <a:r>
              <a:rPr lang="en-US" dirty="0" smtClean="0"/>
              <a:t> means bowing. During </a:t>
            </a:r>
            <a:r>
              <a:rPr lang="en-US" dirty="0" err="1" smtClean="0"/>
              <a:t>ruku</a:t>
            </a:r>
            <a:r>
              <a:rPr lang="en-US" dirty="0" smtClean="0"/>
              <a:t>, Muslims says 'glory be to God, the Most Great', three times.</a:t>
            </a:r>
            <a:br>
              <a:rPr lang="en-US" dirty="0" smtClean="0"/>
            </a:br>
            <a:r>
              <a:rPr lang="en-US" dirty="0" smtClean="0"/>
              <a:t/>
            </a:r>
            <a:br>
              <a:rPr lang="en-US" dirty="0" smtClean="0"/>
            </a:br>
            <a:r>
              <a:rPr lang="en-US" dirty="0" smtClean="0"/>
              <a:t>During prayer, it is forbidden to fidget or look around. Muslims must pray as though they are in the presence of God, and therefore must be in a state of concentration.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9568343-07DA-4A72-9A50-FF88C4BBAC6C}" type="slidenum">
              <a:rPr lang="en-US"/>
              <a:pPr/>
              <a:t>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Desert and Town Life</a:t>
            </a:r>
          </a:p>
          <a:p>
            <a:pPr lvl="1" eaLnBrk="1" hangingPunct="1"/>
            <a:r>
              <a:rPr lang="en-US" smtClean="0"/>
              <a:t>Bedouins, Arab nomads, thrive in the desert.</a:t>
            </a:r>
          </a:p>
          <a:p>
            <a:pPr lvl="1" eaLnBrk="1" hangingPunct="1"/>
            <a:r>
              <a:rPr lang="en-US" smtClean="0"/>
              <a:t>Bedouins live in clans, which give support to members.</a:t>
            </a:r>
          </a:p>
          <a:p>
            <a:pPr lvl="1" eaLnBrk="1" hangingPunct="1"/>
            <a:r>
              <a:rPr lang="en-US" smtClean="0"/>
              <a:t>Some Arabs settle near oases or market towns.</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4BA2F87-9801-450A-B1D8-F7EA13423C61}" type="slidenum">
              <a:rPr lang="en-US"/>
              <a:pPr/>
              <a:t>31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b="1" dirty="0" smtClean="0"/>
              <a:t>Brief </a:t>
            </a:r>
            <a:r>
              <a:rPr lang="en-US" b="1" dirty="0" err="1" smtClean="0"/>
              <a:t>qiyaam</a:t>
            </a:r>
            <a:r>
              <a:rPr lang="en-US" dirty="0" smtClean="0"/>
              <a:t/>
            </a:r>
            <a:br>
              <a:rPr lang="en-US" dirty="0" smtClean="0"/>
            </a:br>
            <a:r>
              <a:rPr lang="en-US" dirty="0" smtClean="0"/>
              <a:t>While moving into the upright position, Muslims recite 'God listens to the one who praises Him' and while in the standing position, 'To God belongs all praise' then is recited. 'God is Great' is recited again. Hands are loosely at the sides this time.</a:t>
            </a:r>
            <a:br>
              <a:rPr lang="en-US" dirty="0" smtClean="0"/>
            </a:br>
            <a:r>
              <a:rPr lang="en-US" dirty="0" smtClean="0"/>
              <a:t/>
            </a:r>
            <a:br>
              <a:rPr lang="en-US" dirty="0" smtClean="0"/>
            </a:br>
            <a:r>
              <a:rPr lang="en-US" dirty="0" smtClean="0"/>
              <a:t>Each movement is always preceded by the phrase 'God is Great'. This indicates to followers of the prayer that the leader is about to make the next movement.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34FE64A-988F-4AA8-9ECC-5DA3038F8A12}" type="slidenum">
              <a:rPr lang="en-US"/>
              <a:pPr/>
              <a:t>32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b="1" smtClean="0"/>
              <a:t>Sujud</a:t>
            </a:r>
            <a:r>
              <a:rPr lang="en-US" smtClean="0"/>
              <a:t/>
            </a:r>
            <a:br>
              <a:rPr lang="en-US" smtClean="0"/>
            </a:br>
            <a:r>
              <a:rPr lang="en-US" smtClean="0"/>
              <a:t>Sujud means to prostrate. While in the prostration position 'Glory be to God, the Most High' is repeated three times. Palms, knees, toes, forehead and nose must be the only body parts touching the ground.</a:t>
            </a:r>
            <a:br>
              <a:rPr lang="en-US" smtClean="0"/>
            </a:br>
            <a:r>
              <a:rPr lang="en-US" smtClean="0"/>
              <a:t/>
            </a:r>
            <a:br>
              <a:rPr lang="en-US" smtClean="0"/>
            </a:br>
            <a:r>
              <a:rPr lang="en-US" smtClean="0"/>
              <a:t>The Prophet said, "The worst thief is he who steals from his prayer." His companions asked, "O Messenger of Allah, how does he steal from his prayer?" He said, "He does not perfect its ruku and sujud".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BC8FE8-3662-49DA-B7DF-432EB018F9A3}" type="slidenum">
              <a:rPr lang="en-US"/>
              <a:pPr/>
              <a:t>33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smtClean="0"/>
              <a:t>Brief sitting</a:t>
            </a:r>
            <a:r>
              <a:rPr lang="en-US" smtClean="0"/>
              <a:t/>
            </a:r>
            <a:br>
              <a:rPr lang="en-US" smtClean="0"/>
            </a:br>
            <a:r>
              <a:rPr lang="en-US" smtClean="0"/>
              <a:t>'God is Great' is recited while moving to the sitting position. Muslims pause here for a few seconds, either staying silent, or reciting a shorter prayer. 'God is Great' is recited once more as the sujud position is taken again.</a:t>
            </a:r>
            <a:br>
              <a:rPr lang="en-US" smtClean="0"/>
            </a:br>
            <a:r>
              <a:rPr lang="en-US" smtClean="0"/>
              <a:t/>
            </a:r>
            <a:br>
              <a:rPr lang="en-US" smtClean="0"/>
            </a:br>
            <a:r>
              <a:rPr lang="en-US" smtClean="0"/>
              <a:t>The Prophet recommended that each movement must last at least the time that it takes for the bones to settle. He compared some people's ruku' and sujud to the way that a crow pecks on the ground, because of the speed at which they perform it. (Ibn Khuzaymah)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0B9E6E9-EB28-4FEC-A22D-FFA1DE11A811}" type="slidenum">
              <a:rPr lang="en-US"/>
              <a:pPr/>
              <a:t>34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dirty="0" err="1" smtClean="0"/>
              <a:t>Sujud</a:t>
            </a:r>
            <a:r>
              <a:rPr lang="en-US" dirty="0" smtClean="0"/>
              <a:t/>
            </a:r>
            <a:br>
              <a:rPr lang="en-US" dirty="0" smtClean="0"/>
            </a:br>
            <a:r>
              <a:rPr lang="en-US" dirty="0" smtClean="0"/>
              <a:t>This </a:t>
            </a:r>
            <a:r>
              <a:rPr lang="en-US" dirty="0" err="1" smtClean="0"/>
              <a:t>sujud</a:t>
            </a:r>
            <a:r>
              <a:rPr lang="en-US" dirty="0" smtClean="0"/>
              <a:t> is the same as the first one.</a:t>
            </a:r>
            <a:br>
              <a:rPr lang="en-US" dirty="0" smtClean="0"/>
            </a:br>
            <a:r>
              <a:rPr lang="en-US" dirty="0" smtClean="0"/>
              <a:t/>
            </a:r>
            <a:br>
              <a:rPr lang="en-US" dirty="0" smtClean="0"/>
            </a:br>
            <a:r>
              <a:rPr lang="en-US" dirty="0" smtClean="0"/>
              <a:t>After reciting 'Glory be to God, the Most High', one '</a:t>
            </a:r>
            <a:r>
              <a:rPr lang="en-US" dirty="0" err="1" smtClean="0"/>
              <a:t>raka'ah</a:t>
            </a:r>
            <a:r>
              <a:rPr lang="en-US" dirty="0" smtClean="0"/>
              <a:t>', or unit is complete. Each </a:t>
            </a:r>
            <a:r>
              <a:rPr lang="en-US" dirty="0" err="1" smtClean="0"/>
              <a:t>salah</a:t>
            </a:r>
            <a:r>
              <a:rPr lang="en-US" dirty="0" smtClean="0"/>
              <a:t> has its own number of units though. The shortest prayer, </a:t>
            </a:r>
            <a:r>
              <a:rPr lang="en-US" dirty="0" err="1" smtClean="0"/>
              <a:t>Fajr</a:t>
            </a:r>
            <a:r>
              <a:rPr lang="en-US" dirty="0" smtClean="0"/>
              <a:t>, has two.</a:t>
            </a:r>
            <a:br>
              <a:rPr lang="en-US" dirty="0" smtClean="0"/>
            </a:br>
            <a:r>
              <a:rPr lang="en-US" dirty="0" smtClean="0"/>
              <a:t/>
            </a:r>
            <a:br>
              <a:rPr lang="en-US" dirty="0" smtClean="0"/>
            </a:br>
            <a:r>
              <a:rPr lang="en-US" dirty="0" smtClean="0"/>
              <a:t>To continue the prayer from the </a:t>
            </a:r>
            <a:r>
              <a:rPr lang="en-US" dirty="0" err="1" smtClean="0"/>
              <a:t>sujud</a:t>
            </a:r>
            <a:r>
              <a:rPr lang="en-US" dirty="0" smtClean="0"/>
              <a:t> position, Muslims say 'God is Great' and stand up to repeat everything from </a:t>
            </a:r>
            <a:r>
              <a:rPr lang="en-US" dirty="0" err="1" smtClean="0"/>
              <a:t>Surah</a:t>
            </a:r>
            <a:r>
              <a:rPr lang="en-US" dirty="0" smtClean="0"/>
              <a:t> Al </a:t>
            </a:r>
            <a:r>
              <a:rPr lang="en-US" dirty="0" err="1" smtClean="0"/>
              <a:t>Fatiha</a:t>
            </a:r>
            <a:r>
              <a:rPr lang="en-US" dirty="0" smtClean="0"/>
              <a:t>, until they reach this </a:t>
            </a:r>
            <a:r>
              <a:rPr lang="en-US" dirty="0" err="1" smtClean="0"/>
              <a:t>sujud</a:t>
            </a:r>
            <a:r>
              <a:rPr lang="en-US" dirty="0" smtClean="0"/>
              <a:t> again.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5FC1FB3-0A14-44C9-888B-21605220711F}" type="slidenum">
              <a:rPr lang="en-US"/>
              <a:pPr/>
              <a:t>35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smtClean="0"/>
              <a:t>Tashahhud</a:t>
            </a:r>
            <a:r>
              <a:rPr lang="en-US" smtClean="0"/>
              <a:t/>
            </a:r>
            <a:br>
              <a:rPr lang="en-US" smtClean="0"/>
            </a:br>
            <a:r>
              <a:rPr lang="en-US" smtClean="0"/>
              <a:t>After saying God is Great, Muslims return to the sitting position. They recite a set number of short prayers in Arabic, praising God, and sending peace on the Prophet. They repeat the declaration of faith, raising the forefinger of their right hand, in order to act as a witness.</a:t>
            </a:r>
            <a:br>
              <a:rPr lang="en-US" smtClean="0"/>
            </a:br>
            <a:r>
              <a:rPr lang="en-US" smtClean="0"/>
              <a:t/>
            </a:r>
            <a:br>
              <a:rPr lang="en-US" smtClean="0"/>
            </a:br>
            <a:r>
              <a:rPr lang="en-US" smtClean="0"/>
              <a:t>They then ask God to bestow blessings and peace upon Prophet Abraham and his family, and ask for the same for Prophet Muhammad. Finally, Muslims ask for forgiveness and mercy, and ask God to bless them and their children until the Day of Judgement.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E6712C3-301F-4F2E-AE4F-CBD032FA4D48}" type="slidenum">
              <a:rPr lang="en-US"/>
              <a:pPr/>
              <a:t>36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1" dirty="0" smtClean="0"/>
              <a:t>Peace to the right</a:t>
            </a:r>
            <a:r>
              <a:rPr lang="en-US" dirty="0" smtClean="0"/>
              <a:t/>
            </a:r>
            <a:br>
              <a:rPr lang="en-US" dirty="0" smtClean="0"/>
            </a:br>
            <a:r>
              <a:rPr lang="en-US" dirty="0" smtClean="0"/>
              <a:t>To end the prayer, Muslims first turn their face to the right saying 'Peace be upon you, and the mercy and blessings of Allah.'</a:t>
            </a:r>
            <a:br>
              <a:rPr lang="en-US" dirty="0" smtClean="0"/>
            </a:br>
            <a:r>
              <a:rPr lang="en-US" dirty="0" smtClean="0"/>
              <a:t/>
            </a:r>
            <a:br>
              <a:rPr lang="en-US" dirty="0" smtClean="0"/>
            </a:br>
            <a:r>
              <a:rPr lang="en-US" dirty="0" smtClean="0"/>
              <a:t>This is said to the Angels which Muslims believe accompany each human being to record their actions.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4015445-49A8-48E8-8BF8-ED04968FCF89}" type="slidenum">
              <a:rPr lang="en-US"/>
              <a:pPr/>
              <a:t>37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dirty="0" smtClean="0"/>
              <a:t>Peace to the left</a:t>
            </a:r>
            <a:r>
              <a:rPr lang="en-US" dirty="0" smtClean="0"/>
              <a:t/>
            </a:r>
            <a:br>
              <a:rPr lang="en-US" dirty="0" smtClean="0"/>
            </a:br>
            <a:r>
              <a:rPr lang="en-US" dirty="0" smtClean="0"/>
              <a:t>'Peace be upon you, and the mercy and blessings of Allah' is repeated turning to the left side now.</a:t>
            </a:r>
            <a:br>
              <a:rPr lang="en-US" dirty="0" smtClean="0"/>
            </a:br>
            <a:r>
              <a:rPr lang="en-US" dirty="0" smtClean="0"/>
              <a:t/>
            </a:r>
            <a:br>
              <a:rPr lang="en-US" dirty="0" smtClean="0"/>
            </a:br>
            <a:r>
              <a:rPr lang="en-US" dirty="0" smtClean="0"/>
              <a:t>Muslims believe the Angel on the right side records all good actions and thoughts, while the one on the left records all bad actions.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DCE6E6-1276-4170-A55E-690F58DA0554}" type="slidenum">
              <a:rPr lang="en-US"/>
              <a:pPr/>
              <a:t>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Crossroads of Trade and Ideas</a:t>
            </a:r>
          </a:p>
          <a:p>
            <a:pPr lvl="1" eaLnBrk="1" hangingPunct="1"/>
            <a:r>
              <a:rPr lang="en-US" smtClean="0"/>
              <a:t>Many sea and land trade routes pass through Arabia.</a:t>
            </a:r>
          </a:p>
          <a:p>
            <a:pPr lvl="1" eaLnBrk="1" hangingPunct="1"/>
            <a:r>
              <a:rPr lang="en-US" smtClean="0"/>
              <a:t>Trade extends to the Byzantine and Sassanid empires to the north.</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CC1B1D8-EC21-40A5-B460-664B85893E30}" type="slidenum">
              <a:rPr lang="en-US"/>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Mecca</a:t>
            </a:r>
          </a:p>
          <a:p>
            <a:pPr lvl="1" eaLnBrk="1" hangingPunct="1"/>
            <a:r>
              <a:rPr lang="en-US" smtClean="0"/>
              <a:t>Pilgrims come to Mecca to worship at the Ka’aba, and ancient shrine.</a:t>
            </a:r>
          </a:p>
          <a:p>
            <a:pPr lvl="1" eaLnBrk="1" hangingPunct="1"/>
            <a:r>
              <a:rPr lang="en-US" smtClean="0"/>
              <a:t>Arabs associate shrine with Hebrew prophet Abraham and monotheism.</a:t>
            </a:r>
          </a:p>
          <a:p>
            <a:pPr lvl="1" eaLnBrk="1" hangingPunct="1"/>
            <a:r>
              <a:rPr lang="en-US" smtClean="0"/>
              <a:t>Some tribes worship many gods and spirits, and bring idols to Ka’aba.</a:t>
            </a:r>
          </a:p>
          <a:p>
            <a:pPr lvl="1" eaLnBrk="1" hangingPunct="1"/>
            <a:r>
              <a:rPr lang="en-US" smtClean="0"/>
              <a:t>Some Arabs believe in one God—Allah in Arabic</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3FB5B64-08A1-4555-B1AB-149F2E77E482}" type="slidenum">
              <a:rPr lang="en-US"/>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Early Life</a:t>
            </a:r>
          </a:p>
          <a:p>
            <a:pPr lvl="1" eaLnBrk="1" hangingPunct="1"/>
            <a:r>
              <a:rPr lang="en-US" smtClean="0"/>
              <a:t>Around A.D. 570 Muhammad is born into a powerful Meccan clan.</a:t>
            </a:r>
          </a:p>
          <a:p>
            <a:pPr lvl="1" eaLnBrk="1" hangingPunct="1"/>
            <a:r>
              <a:rPr lang="en-US" smtClean="0"/>
              <a:t>He becomes a trader, and marries a wealthy businesswoman, Khadijah.</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2538E2A-A29F-4034-B4B0-BA0B59A0FCD5}" type="slidenum">
              <a:rPr lang="en-US"/>
              <a:pPr/>
              <a:t>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Revelations</a:t>
            </a:r>
          </a:p>
          <a:p>
            <a:pPr lvl="1" eaLnBrk="1" hangingPunct="1"/>
            <a:r>
              <a:rPr lang="en-US" smtClean="0"/>
              <a:t>By age 40, Muhammad spends much time in prayer and meditation</a:t>
            </a:r>
          </a:p>
          <a:p>
            <a:pPr lvl="1" eaLnBrk="1" hangingPunct="1"/>
            <a:r>
              <a:rPr lang="en-US" smtClean="0"/>
              <a:t>He claims to hear the angel Gabriel tell him he is a messenger of Allah.</a:t>
            </a:r>
          </a:p>
          <a:p>
            <a:pPr lvl="1" eaLnBrk="1" hangingPunct="1"/>
            <a:r>
              <a:rPr lang="en-US" smtClean="0"/>
              <a:t>Muhammad found the religion of Islam—meaning “submission to the will of Allah”</a:t>
            </a:r>
          </a:p>
          <a:p>
            <a:pPr lvl="1" eaLnBrk="1" hangingPunct="1"/>
            <a:r>
              <a:rPr lang="en-US" smtClean="0"/>
              <a:t>Many join him and become Muslim—meaning “one who has submitted.”</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D57255D-EE44-4111-9945-B18A34F650CE}" type="slidenum">
              <a:rPr lang="en-US"/>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The Hijrah</a:t>
            </a:r>
          </a:p>
          <a:p>
            <a:pPr lvl="1" eaLnBrk="1" hangingPunct="1"/>
            <a:r>
              <a:rPr lang="en-US" smtClean="0"/>
              <a:t>Muhammad’s followers are attacked; together they leave Mecca in 622.</a:t>
            </a:r>
          </a:p>
          <a:p>
            <a:pPr lvl="1" eaLnBrk="1" hangingPunct="1"/>
            <a:r>
              <a:rPr lang="en-US" smtClean="0"/>
              <a:t>Hijrah was the Muslim migration from Mecca to Yathrib (renamed Medina).</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A3695D-31E9-4D41-95E6-42E2261DCFF0}" type="slidenum">
              <a:rPr lang="en-US"/>
              <a:pPr/>
              <a:t>11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The Hijrah (continued)</a:t>
            </a:r>
          </a:p>
          <a:p>
            <a:pPr lvl="1" eaLnBrk="1" hangingPunct="1"/>
            <a:r>
              <a:rPr lang="en-US" smtClean="0"/>
              <a:t>Muhammad attracts many more followers and becomes a great leader.</a:t>
            </a:r>
          </a:p>
          <a:p>
            <a:pPr lvl="2" eaLnBrk="1" hangingPunct="1"/>
            <a:r>
              <a:rPr lang="en-US" smtClean="0"/>
              <a:t>Political leader—joins Jews and Arabs of Medina in a single community.</a:t>
            </a:r>
          </a:p>
          <a:p>
            <a:pPr lvl="2" eaLnBrk="1" hangingPunct="1"/>
            <a:r>
              <a:rPr lang="en-US" smtClean="0"/>
              <a:t>Religious leader—draws more converts to Islam.</a:t>
            </a:r>
          </a:p>
          <a:p>
            <a:pPr lvl="2" eaLnBrk="1" hangingPunct="1"/>
            <a:r>
              <a:rPr lang="en-US" smtClean="0"/>
              <a:t>Military leader—tackles growing hostilities between Mecca and Medina</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01E9C50-BCAD-41F4-9539-1CA74EA61044}" type="slidenum">
              <a:rPr lang="en-US"/>
              <a:pPr/>
              <a:t>12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Returning to Mecca</a:t>
            </a:r>
          </a:p>
          <a:p>
            <a:pPr lvl="1" eaLnBrk="1" hangingPunct="1"/>
            <a:r>
              <a:rPr lang="en-US" smtClean="0"/>
              <a:t>In 630, Muhammad and 10,000 followers return to Mecca</a:t>
            </a:r>
          </a:p>
          <a:p>
            <a:pPr lvl="1" eaLnBrk="1" hangingPunct="1"/>
            <a:r>
              <a:rPr lang="en-US" smtClean="0"/>
              <a:t>Meccan leaders surrender.</a:t>
            </a:r>
          </a:p>
          <a:p>
            <a:pPr lvl="1" eaLnBrk="1" hangingPunct="1"/>
            <a:r>
              <a:rPr lang="en-US" smtClean="0"/>
              <a:t>Muhammad destroys idols in the Ka’aba.</a:t>
            </a:r>
          </a:p>
          <a:p>
            <a:pPr lvl="1" eaLnBrk="1" hangingPunct="1"/>
            <a:r>
              <a:rPr lang="en-US" smtClean="0"/>
              <a:t>Meccans convert to Islam.</a:t>
            </a:r>
          </a:p>
          <a:p>
            <a:pPr lvl="1" eaLnBrk="1" hangingPunct="1"/>
            <a:r>
              <a:rPr lang="en-US" smtClean="0"/>
              <a:t>Muhammad unifies Arabian Peninsula.</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71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smtClean="0"/>
            </a:lvl1pPr>
          </a:lstStyle>
          <a:p>
            <a:pPr>
              <a:defRPr/>
            </a:pPr>
            <a:endParaRPr lang="en-US"/>
          </a:p>
        </p:txBody>
      </p:sp>
      <p:sp>
        <p:nvSpPr>
          <p:cNvPr id="8" name="Rectangle 7"/>
          <p:cNvSpPr>
            <a:spLocks noGrp="1" noChangeArrowheads="1"/>
          </p:cNvSpPr>
          <p:nvPr>
            <p:ph type="ftr" sz="quarter" idx="11"/>
          </p:nvPr>
        </p:nvSpPr>
        <p:spPr/>
        <p:txBody>
          <a:bodyPr/>
          <a:lstStyle>
            <a:lvl1pPr>
              <a:defRPr smtClean="0"/>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98D97B58-92EA-45C5-8231-6D8183202B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BB68C8D-193D-4F75-940A-48B1596051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A855D1A-D4EE-46D2-B2A3-A7DB2CE9CA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2D420C1-ADD8-45D5-8656-B88272ED429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010BB1F-0EF2-4DEC-ACC0-F00A8444C4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A24542D-B8FF-4FC9-BEF6-FB5DD9E2F7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ED7A47-D944-45E1-89F4-CB557EF5DE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0F0937E-9D95-4BE6-A09F-D8E528D201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CFDA05AE-F630-4504-8014-3460BC8401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0975EAB9-10F9-46B7-B2F0-D1A02C0411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6937364-83D1-4183-8DEC-DB8B2FA888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DFB4A0-881C-449C-8AC7-C666AC5B0B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3BD0059-6461-47EB-A345-12CB1EDF73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614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614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614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C0C0C0"/>
                  </a:outerShdw>
                </a:effectLst>
              </a:defRPr>
            </a:lvl1pPr>
          </a:lstStyle>
          <a:p>
            <a:pPr>
              <a:defRPr/>
            </a:pPr>
            <a:endParaRPr lang="en-US"/>
          </a:p>
        </p:txBody>
      </p:sp>
      <p:sp>
        <p:nvSpPr>
          <p:cNvPr id="615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C0C0C0"/>
                  </a:outerShdw>
                </a:effectLst>
              </a:defRPr>
            </a:lvl1pPr>
          </a:lstStyle>
          <a:p>
            <a:pPr>
              <a:defRPr/>
            </a:pPr>
            <a:endParaRPr lang="en-US"/>
          </a:p>
        </p:txBody>
      </p:sp>
      <p:sp>
        <p:nvSpPr>
          <p:cNvPr id="615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C0C0C0"/>
                  </a:outerShdw>
                </a:effectLst>
              </a:defRPr>
            </a:lvl1pPr>
          </a:lstStyle>
          <a:p>
            <a:pPr>
              <a:defRPr/>
            </a:pPr>
            <a:fld id="{3DE95BB7-816D-4997-B34B-76BE53070F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c/c3/Quran_cover.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685800" y="533400"/>
            <a:ext cx="7772400" cy="1203325"/>
          </a:xfrm>
        </p:spPr>
        <p:txBody>
          <a:bodyPr/>
          <a:lstStyle/>
          <a:p>
            <a:pPr eaLnBrk="1" hangingPunct="1">
              <a:defRPr/>
            </a:pPr>
            <a:r>
              <a:rPr lang="en-US" smtClean="0"/>
              <a:t>The Rise of Islam</a:t>
            </a:r>
          </a:p>
        </p:txBody>
      </p:sp>
      <p:sp>
        <p:nvSpPr>
          <p:cNvPr id="38917" name="Rectangle 5"/>
          <p:cNvSpPr>
            <a:spLocks noGrp="1" noChangeArrowheads="1"/>
          </p:cNvSpPr>
          <p:nvPr>
            <p:ph type="subTitle" idx="1"/>
          </p:nvPr>
        </p:nvSpPr>
        <p:spPr>
          <a:xfrm>
            <a:off x="1524000" y="1828800"/>
            <a:ext cx="6400800" cy="1752600"/>
          </a:xfrm>
        </p:spPr>
        <p:txBody>
          <a:bodyPr/>
          <a:lstStyle/>
          <a:p>
            <a:pPr eaLnBrk="1" hangingPunct="1">
              <a:defRPr/>
            </a:pPr>
            <a:r>
              <a:rPr lang="en-US" smtClean="0"/>
              <a:t>Chapter 10, Section 1</a:t>
            </a:r>
          </a:p>
        </p:txBody>
      </p:sp>
      <p:pic>
        <p:nvPicPr>
          <p:cNvPr id="3076" name="Picture 7" descr="Allah-eser-green"/>
          <p:cNvPicPr>
            <a:picLocks noChangeAspect="1" noChangeArrowheads="1"/>
          </p:cNvPicPr>
          <p:nvPr/>
        </p:nvPicPr>
        <p:blipFill>
          <a:blip r:embed="rId2" cstate="print"/>
          <a:srcRect/>
          <a:stretch>
            <a:fillRect/>
          </a:stretch>
        </p:blipFill>
        <p:spPr bwMode="auto">
          <a:xfrm>
            <a:off x="2667000" y="2590800"/>
            <a:ext cx="398303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The Prophet Muhammad</a:t>
            </a:r>
          </a:p>
        </p:txBody>
      </p:sp>
      <p:sp>
        <p:nvSpPr>
          <p:cNvPr id="47107" name="Rectangle 3"/>
          <p:cNvSpPr>
            <a:spLocks noGrp="1" noChangeArrowheads="1"/>
          </p:cNvSpPr>
          <p:nvPr>
            <p:ph type="body" idx="1"/>
          </p:nvPr>
        </p:nvSpPr>
        <p:spPr/>
        <p:txBody>
          <a:bodyPr/>
          <a:lstStyle/>
          <a:p>
            <a:pPr eaLnBrk="1" hangingPunct="1">
              <a:defRPr/>
            </a:pPr>
            <a:r>
              <a:rPr lang="en-US" smtClean="0"/>
              <a:t>The Hijrah</a:t>
            </a:r>
          </a:p>
          <a:p>
            <a:pPr lvl="1" eaLnBrk="1" hangingPunct="1">
              <a:defRPr/>
            </a:pPr>
            <a:r>
              <a:rPr lang="en-US" smtClean="0"/>
              <a:t>Muhammad’s followers are attacked; together they leave Mecca in 622.</a:t>
            </a:r>
          </a:p>
          <a:p>
            <a:pPr lvl="1" eaLnBrk="1" hangingPunct="1">
              <a:defRPr/>
            </a:pPr>
            <a:r>
              <a:rPr lang="en-US" smtClean="0"/>
              <a:t>Hijrah was the Muslim migration from Mecca to Yathrib (renamed Medina).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The Prophet Muhammad</a:t>
            </a:r>
          </a:p>
        </p:txBody>
      </p:sp>
      <p:sp>
        <p:nvSpPr>
          <p:cNvPr id="50179" name="Rectangle 3"/>
          <p:cNvSpPr>
            <a:spLocks noGrp="1" noChangeArrowheads="1"/>
          </p:cNvSpPr>
          <p:nvPr>
            <p:ph type="body" idx="1"/>
          </p:nvPr>
        </p:nvSpPr>
        <p:spPr/>
        <p:txBody>
          <a:bodyPr/>
          <a:lstStyle/>
          <a:p>
            <a:pPr eaLnBrk="1" hangingPunct="1">
              <a:defRPr/>
            </a:pPr>
            <a:r>
              <a:rPr lang="en-US" smtClean="0"/>
              <a:t>The Hijrah (continued)</a:t>
            </a:r>
          </a:p>
          <a:p>
            <a:pPr lvl="1" eaLnBrk="1" hangingPunct="1">
              <a:defRPr/>
            </a:pPr>
            <a:r>
              <a:rPr lang="en-US" smtClean="0"/>
              <a:t>Muhammad attracts many more followers and becomes a great leader.</a:t>
            </a:r>
          </a:p>
          <a:p>
            <a:pPr lvl="2" eaLnBrk="1" hangingPunct="1">
              <a:defRPr/>
            </a:pPr>
            <a:r>
              <a:rPr lang="en-US" smtClean="0"/>
              <a:t>Political leader—joins Jews and Arabs of Medina in a single community.</a:t>
            </a:r>
          </a:p>
          <a:p>
            <a:pPr lvl="2" eaLnBrk="1" hangingPunct="1">
              <a:defRPr/>
            </a:pPr>
            <a:r>
              <a:rPr lang="en-US" smtClean="0"/>
              <a:t>Religious leader—draws more converts to Islam.</a:t>
            </a:r>
          </a:p>
          <a:p>
            <a:pPr lvl="2" eaLnBrk="1" hangingPunct="1">
              <a:defRPr/>
            </a:pPr>
            <a:r>
              <a:rPr lang="en-US" smtClean="0"/>
              <a:t>Military leader—tackles growing hostilities between Mecca and Medina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The Prophet Muhammad</a:t>
            </a:r>
          </a:p>
        </p:txBody>
      </p:sp>
      <p:sp>
        <p:nvSpPr>
          <p:cNvPr id="49155" name="Rectangle 3"/>
          <p:cNvSpPr>
            <a:spLocks noGrp="1" noChangeArrowheads="1"/>
          </p:cNvSpPr>
          <p:nvPr>
            <p:ph type="body" idx="1"/>
          </p:nvPr>
        </p:nvSpPr>
        <p:spPr/>
        <p:txBody>
          <a:bodyPr/>
          <a:lstStyle/>
          <a:p>
            <a:pPr eaLnBrk="1" hangingPunct="1">
              <a:defRPr/>
            </a:pPr>
            <a:r>
              <a:rPr lang="en-US" smtClean="0"/>
              <a:t>Returning to Mecca</a:t>
            </a:r>
          </a:p>
          <a:p>
            <a:pPr lvl="1" eaLnBrk="1" hangingPunct="1">
              <a:defRPr/>
            </a:pPr>
            <a:r>
              <a:rPr lang="en-US" smtClean="0"/>
              <a:t>In 630, Muhammad and 10,000 followers return to Mecca</a:t>
            </a:r>
          </a:p>
          <a:p>
            <a:pPr lvl="1" eaLnBrk="1" hangingPunct="1">
              <a:defRPr/>
            </a:pPr>
            <a:r>
              <a:rPr lang="en-US" smtClean="0"/>
              <a:t>Meccan leaders surrender.</a:t>
            </a:r>
          </a:p>
          <a:p>
            <a:pPr lvl="1" eaLnBrk="1" hangingPunct="1">
              <a:defRPr/>
            </a:pPr>
            <a:r>
              <a:rPr lang="en-US" smtClean="0"/>
              <a:t>Muhammad destroys idols in the Ka’aba.</a:t>
            </a:r>
          </a:p>
          <a:p>
            <a:pPr lvl="1" eaLnBrk="1" hangingPunct="1">
              <a:defRPr/>
            </a:pPr>
            <a:r>
              <a:rPr lang="en-US" smtClean="0"/>
              <a:t>Meccans convert to Islam.</a:t>
            </a:r>
          </a:p>
          <a:p>
            <a:pPr lvl="1" eaLnBrk="1" hangingPunct="1">
              <a:defRPr/>
            </a:pPr>
            <a:r>
              <a:rPr lang="en-US" smtClean="0"/>
              <a:t>Muhammad unifies Arabian Peninsula.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1203" name="Rectangle 3"/>
          <p:cNvSpPr>
            <a:spLocks noGrp="1" noChangeArrowheads="1"/>
          </p:cNvSpPr>
          <p:nvPr>
            <p:ph type="body" idx="1"/>
          </p:nvPr>
        </p:nvSpPr>
        <p:spPr/>
        <p:txBody>
          <a:bodyPr/>
          <a:lstStyle/>
          <a:p>
            <a:pPr eaLnBrk="1" hangingPunct="1">
              <a:defRPr/>
            </a:pPr>
            <a:r>
              <a:rPr lang="en-US" sz="2800" smtClean="0"/>
              <a:t>Islam</a:t>
            </a:r>
          </a:p>
          <a:p>
            <a:pPr lvl="1" eaLnBrk="1" hangingPunct="1">
              <a:defRPr/>
            </a:pPr>
            <a:r>
              <a:rPr lang="en-US" sz="2400" smtClean="0"/>
              <a:t>The main teaching of Islam is that there is only one god, Allah.</a:t>
            </a:r>
          </a:p>
          <a:p>
            <a:pPr lvl="1" eaLnBrk="1" hangingPunct="1">
              <a:defRPr/>
            </a:pPr>
            <a:r>
              <a:rPr lang="en-US" sz="2400" smtClean="0"/>
              <a:t>People are responsible for their own actions; there is good and evil.</a:t>
            </a:r>
          </a:p>
          <a:p>
            <a:pPr lvl="1" eaLnBrk="1" hangingPunct="1">
              <a:defRPr/>
            </a:pPr>
            <a:r>
              <a:rPr lang="en-US" sz="2400" smtClean="0"/>
              <a:t>Islamic monument in Jerusalem—Dome of the Rock.</a:t>
            </a:r>
          </a:p>
          <a:p>
            <a:pPr lvl="2" eaLnBrk="1" hangingPunct="1">
              <a:defRPr/>
            </a:pPr>
            <a:r>
              <a:rPr lang="en-US" sz="2000" smtClean="0"/>
              <a:t>It is the oldest existing Islamic building in the world.</a:t>
            </a:r>
          </a:p>
          <a:p>
            <a:pPr lvl="2" eaLnBrk="1" hangingPunct="1">
              <a:defRPr/>
            </a:pPr>
            <a:r>
              <a:rPr lang="en-US" sz="2000" smtClean="0"/>
              <a:t>Muslims believe Muhammad rose to heaven here to learn Allah’s will.</a:t>
            </a:r>
          </a:p>
          <a:p>
            <a:pPr lvl="2" eaLnBrk="1" hangingPunct="1">
              <a:defRPr/>
            </a:pPr>
            <a:r>
              <a:rPr lang="en-US" sz="2000" smtClean="0"/>
              <a:t>Jews believe Abraham was prepared to sacrifice son Isaac at that same site.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ome_of_the_Rock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Text Box 5"/>
          <p:cNvSpPr txBox="1">
            <a:spLocks noChangeArrowheads="1"/>
          </p:cNvSpPr>
          <p:nvPr/>
        </p:nvSpPr>
        <p:spPr bwMode="auto">
          <a:xfrm>
            <a:off x="0" y="762000"/>
            <a:ext cx="9144000" cy="457200"/>
          </a:xfrm>
          <a:prstGeom prst="rect">
            <a:avLst/>
          </a:prstGeom>
          <a:noFill/>
          <a:ln w="9525">
            <a:noFill/>
            <a:miter lim="800000"/>
            <a:headEnd/>
            <a:tailEnd/>
          </a:ln>
        </p:spPr>
        <p:txBody>
          <a:bodyPr>
            <a:spAutoFit/>
          </a:bodyPr>
          <a:lstStyle/>
          <a:p>
            <a:pPr algn="ctr">
              <a:spcBef>
                <a:spcPct val="50000"/>
              </a:spcBef>
            </a:pPr>
            <a:r>
              <a:rPr lang="en-US" sz="2400" b="1"/>
              <a:t>The Dome of the Rock on the Temple Mount in Jerusalem.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ome_of_the_rock_close"/>
          <p:cNvPicPr>
            <a:picLocks noChangeAspect="1" noChangeArrowheads="1"/>
          </p:cNvPicPr>
          <p:nvPr/>
        </p:nvPicPr>
        <p:blipFill>
          <a:blip r:embed="rId2" cstate="print"/>
          <a:srcRect/>
          <a:stretch>
            <a:fillRect/>
          </a:stretch>
        </p:blipFill>
        <p:spPr bwMode="auto">
          <a:xfrm>
            <a:off x="2895600" y="0"/>
            <a:ext cx="6248400" cy="6902450"/>
          </a:xfrm>
          <a:prstGeom prst="rect">
            <a:avLst/>
          </a:prstGeom>
          <a:noFill/>
          <a:ln w="9525">
            <a:noFill/>
            <a:miter lim="800000"/>
            <a:headEnd/>
            <a:tailEnd/>
          </a:ln>
        </p:spPr>
      </p:pic>
      <p:sp>
        <p:nvSpPr>
          <p:cNvPr id="16387" name="Text Box 3"/>
          <p:cNvSpPr txBox="1">
            <a:spLocks noChangeArrowheads="1"/>
          </p:cNvSpPr>
          <p:nvPr/>
        </p:nvSpPr>
        <p:spPr bwMode="auto">
          <a:xfrm>
            <a:off x="0" y="2057400"/>
            <a:ext cx="2743200" cy="1554163"/>
          </a:xfrm>
          <a:prstGeom prst="rect">
            <a:avLst/>
          </a:prstGeom>
          <a:noFill/>
          <a:ln w="9525">
            <a:noFill/>
            <a:miter lim="800000"/>
            <a:headEnd/>
            <a:tailEnd/>
          </a:ln>
        </p:spPr>
        <p:txBody>
          <a:bodyPr>
            <a:spAutoFit/>
          </a:bodyPr>
          <a:lstStyle/>
          <a:p>
            <a:pPr>
              <a:spcBef>
                <a:spcPct val="50000"/>
              </a:spcBef>
            </a:pPr>
            <a:r>
              <a:rPr lang="en-US" sz="3200"/>
              <a:t>Exterior detail of the Dome of the Rock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450px-TempmtS"/>
          <p:cNvPicPr>
            <a:picLocks noChangeAspect="1" noChangeArrowheads="1"/>
          </p:cNvPicPr>
          <p:nvPr/>
        </p:nvPicPr>
        <p:blipFill>
          <a:blip r:embed="rId2" cstate="print"/>
          <a:srcRect/>
          <a:stretch>
            <a:fillRect/>
          </a:stretch>
        </p:blipFill>
        <p:spPr bwMode="auto">
          <a:xfrm>
            <a:off x="3992563" y="0"/>
            <a:ext cx="5151437" cy="6858000"/>
          </a:xfrm>
          <a:prstGeom prst="rect">
            <a:avLst/>
          </a:prstGeom>
          <a:noFill/>
          <a:ln w="9525">
            <a:noFill/>
            <a:miter lim="800000"/>
            <a:headEnd/>
            <a:tailEnd/>
          </a:ln>
        </p:spPr>
      </p:pic>
      <p:sp>
        <p:nvSpPr>
          <p:cNvPr id="17411" name="Text Box 3"/>
          <p:cNvSpPr txBox="1">
            <a:spLocks noChangeArrowheads="1"/>
          </p:cNvSpPr>
          <p:nvPr/>
        </p:nvSpPr>
        <p:spPr bwMode="auto">
          <a:xfrm>
            <a:off x="304800" y="1219200"/>
            <a:ext cx="3657600" cy="2041525"/>
          </a:xfrm>
          <a:prstGeom prst="rect">
            <a:avLst/>
          </a:prstGeom>
          <a:noFill/>
          <a:ln w="9525">
            <a:noFill/>
            <a:miter lim="800000"/>
            <a:headEnd/>
            <a:tailEnd/>
          </a:ln>
        </p:spPr>
        <p:txBody>
          <a:bodyPr>
            <a:spAutoFit/>
          </a:bodyPr>
          <a:lstStyle/>
          <a:p>
            <a:pPr>
              <a:spcBef>
                <a:spcPct val="50000"/>
              </a:spcBef>
            </a:pPr>
            <a:r>
              <a:rPr lang="en-US" sz="3200"/>
              <a:t>Dome of the Rock viewed through the Old City’s “Cotton Gate”.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anor%C3%A1mica_de_Jerusal%C3%A9n_desde_el_Monte_de_los_Olivos"/>
          <p:cNvPicPr>
            <a:picLocks noChangeAspect="1" noChangeArrowheads="1"/>
          </p:cNvPicPr>
          <p:nvPr/>
        </p:nvPicPr>
        <p:blipFill>
          <a:blip r:embed="rId2" cstate="print"/>
          <a:srcRect/>
          <a:stretch>
            <a:fillRect/>
          </a:stretch>
        </p:blipFill>
        <p:spPr bwMode="auto">
          <a:xfrm>
            <a:off x="0" y="2819400"/>
            <a:ext cx="9144000" cy="1236663"/>
          </a:xfrm>
          <a:prstGeom prst="rect">
            <a:avLst/>
          </a:prstGeom>
          <a:noFill/>
          <a:ln w="9525">
            <a:noFill/>
            <a:miter lim="800000"/>
            <a:headEnd/>
            <a:tailEnd/>
          </a:ln>
        </p:spPr>
      </p:pic>
      <p:sp>
        <p:nvSpPr>
          <p:cNvPr id="18435" name="Text Box 4"/>
          <p:cNvSpPr txBox="1">
            <a:spLocks noChangeArrowheads="1"/>
          </p:cNvSpPr>
          <p:nvPr/>
        </p:nvSpPr>
        <p:spPr bwMode="auto">
          <a:xfrm>
            <a:off x="457200" y="4343400"/>
            <a:ext cx="8305800" cy="1004888"/>
          </a:xfrm>
          <a:prstGeom prst="rect">
            <a:avLst/>
          </a:prstGeom>
          <a:noFill/>
          <a:ln w="9525">
            <a:noFill/>
            <a:miter lim="800000"/>
            <a:headEnd/>
            <a:tailEnd/>
          </a:ln>
        </p:spPr>
        <p:txBody>
          <a:bodyPr>
            <a:spAutoFit/>
          </a:bodyPr>
          <a:lstStyle/>
          <a:p>
            <a:pPr algn="ctr">
              <a:spcBef>
                <a:spcPct val="50000"/>
              </a:spcBef>
            </a:pPr>
            <a:r>
              <a:rPr lang="en-US" sz="2400" b="1"/>
              <a:t>Panoramic view of Jerusalem with the</a:t>
            </a:r>
          </a:p>
          <a:p>
            <a:pPr algn="ctr">
              <a:spcBef>
                <a:spcPct val="50000"/>
              </a:spcBef>
            </a:pPr>
            <a:r>
              <a:rPr lang="en-US" sz="2400" b="1"/>
              <a:t>Dome of the Rock visible.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rot lat="0" lon="0" rev="5400000"/>
              </a:camera>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ahoma" pitchFamily="34" charset="0"/>
            </a:endParaRPr>
          </a:p>
        </p:txBody>
      </p:sp>
      <p:sp>
        <p:nvSpPr>
          <p:cNvPr id="5" name="Rectangle 4"/>
          <p:cNvSpPr/>
          <p:nvPr/>
        </p:nvSpPr>
        <p:spPr bwMode="auto">
          <a:xfrm>
            <a:off x="21336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6" name="Rectangle 5"/>
          <p:cNvSpPr/>
          <p:nvPr/>
        </p:nvSpPr>
        <p:spPr bwMode="auto">
          <a:xfrm>
            <a:off x="38862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7" name="Rectangle 6"/>
          <p:cNvSpPr/>
          <p:nvPr/>
        </p:nvSpPr>
        <p:spPr bwMode="auto">
          <a:xfrm>
            <a:off x="56388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8" name="Rectangle 7"/>
          <p:cNvSpPr/>
          <p:nvPr/>
        </p:nvSpPr>
        <p:spPr bwMode="auto">
          <a:xfrm>
            <a:off x="73914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9" name="Isosceles Triangle 8"/>
          <p:cNvSpPr/>
          <p:nvPr/>
        </p:nvSpPr>
        <p:spPr bwMode="auto">
          <a:xfrm>
            <a:off x="457200" y="457200"/>
            <a:ext cx="8305800" cy="1447800"/>
          </a:xfrm>
          <a:prstGeom prst="triangle">
            <a:avLst>
              <a:gd name="adj" fmla="val 5037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dirty="0" smtClean="0">
                <a:ln>
                  <a:noFill/>
                </a:ln>
                <a:solidFill>
                  <a:schemeClr val="tx1"/>
                </a:solidFill>
                <a:effectLst/>
                <a:latin typeface="Copperplate Gothic Bold" pitchFamily="34" charset="0"/>
                <a:cs typeface="Arabic Typesetting" pitchFamily="66" charset="-78"/>
              </a:rPr>
              <a:t>ISLAM</a:t>
            </a:r>
            <a:endParaRPr kumimoji="0" lang="en-US" sz="3600" b="1" i="0" u="none" strike="noStrike" cap="none" normalizeH="0" baseline="0" dirty="0" smtClean="0">
              <a:ln>
                <a:noFill/>
              </a:ln>
              <a:solidFill>
                <a:schemeClr val="tx1"/>
              </a:solidFill>
              <a:effectLst/>
              <a:latin typeface="Copperplate Gothic Bold" pitchFamily="34" charset="0"/>
              <a:cs typeface="Arabic Typesetting" pitchFamily="66" charset="-78"/>
            </a:endParaRPr>
          </a:p>
        </p:txBody>
      </p:sp>
      <p:sp>
        <p:nvSpPr>
          <p:cNvPr id="10" name="Rectangle 9"/>
          <p:cNvSpPr/>
          <p:nvPr/>
        </p:nvSpPr>
        <p:spPr>
          <a:xfrm rot="16200000">
            <a:off x="-1300317" y="3659544"/>
            <a:ext cx="4618572" cy="1261884"/>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Confession of Faith</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“There is only one God</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Muhammad is his prophet”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16200000">
            <a:off x="689467" y="3730133"/>
            <a:ext cx="3991797"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Prayer (5 x Day)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rot="16200000">
            <a:off x="2343379" y="3828821"/>
            <a:ext cx="461857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Alms to Poor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16200000">
            <a:off x="4475501" y="3525500"/>
            <a:ext cx="3526928" cy="1200329"/>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Fasting during</a:t>
            </a:r>
          </a:p>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Ramadan</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rot="16200000">
            <a:off x="5767571" y="3708258"/>
            <a:ext cx="4782078" cy="1015663"/>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Performing the Hajj</a:t>
            </a:r>
          </a:p>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(pilgrimage) once in you life</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2227" name="Rectangle 3"/>
          <p:cNvSpPr>
            <a:spLocks noGrp="1" noChangeArrowheads="1"/>
          </p:cNvSpPr>
          <p:nvPr>
            <p:ph type="body" idx="1"/>
          </p:nvPr>
        </p:nvSpPr>
        <p:spPr/>
        <p:txBody>
          <a:bodyPr/>
          <a:lstStyle/>
          <a:p>
            <a:pPr eaLnBrk="1" hangingPunct="1">
              <a:lnSpc>
                <a:spcPct val="90000"/>
              </a:lnSpc>
              <a:defRPr/>
            </a:pPr>
            <a:r>
              <a:rPr lang="en-US" sz="2800" smtClean="0"/>
              <a:t>The Five Pillars: Muslims must carry out these five duties.</a:t>
            </a:r>
          </a:p>
          <a:p>
            <a:pPr lvl="1" eaLnBrk="1" hangingPunct="1">
              <a:lnSpc>
                <a:spcPct val="90000"/>
              </a:lnSpc>
              <a:defRPr/>
            </a:pPr>
            <a:r>
              <a:rPr lang="en-US" sz="2400" smtClean="0"/>
              <a:t>Statement of Faith to Allah and to Muhammad as his prophet.</a:t>
            </a:r>
          </a:p>
          <a:p>
            <a:pPr lvl="1" eaLnBrk="1" hangingPunct="1">
              <a:lnSpc>
                <a:spcPct val="90000"/>
              </a:lnSpc>
              <a:defRPr/>
            </a:pPr>
            <a:r>
              <a:rPr lang="en-US" sz="2400" smtClean="0">
                <a:hlinkClick r:id="rId3" action="ppaction://hlinksldjump"/>
              </a:rPr>
              <a:t>Prayer five times a day</a:t>
            </a:r>
            <a:r>
              <a:rPr lang="en-US" sz="2400" smtClean="0"/>
              <a:t>. Muslims may use the mosque for this (an Islamic house of worship).</a:t>
            </a:r>
          </a:p>
          <a:p>
            <a:pPr lvl="1" eaLnBrk="1" hangingPunct="1">
              <a:lnSpc>
                <a:spcPct val="90000"/>
              </a:lnSpc>
              <a:defRPr/>
            </a:pPr>
            <a:r>
              <a:rPr lang="en-US" sz="2400" smtClean="0"/>
              <a:t>Giving alms, or money for the poor.</a:t>
            </a:r>
          </a:p>
          <a:p>
            <a:pPr lvl="1" eaLnBrk="1" hangingPunct="1">
              <a:lnSpc>
                <a:spcPct val="90000"/>
              </a:lnSpc>
              <a:defRPr/>
            </a:pPr>
            <a:r>
              <a:rPr lang="en-US" sz="2400" smtClean="0"/>
              <a:t>Fasting between dawn and sunset during the holy month of Ramadan.</a:t>
            </a:r>
          </a:p>
          <a:p>
            <a:pPr lvl="1" eaLnBrk="1" hangingPunct="1">
              <a:lnSpc>
                <a:spcPct val="90000"/>
              </a:lnSpc>
              <a:defRPr/>
            </a:pPr>
            <a:r>
              <a:rPr lang="en-US" sz="2400" smtClean="0"/>
              <a:t>Performing the hajj—pilgrimage to Mecca—at least once in a lifetime.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0963" name="Rectangle 3"/>
          <p:cNvSpPr>
            <a:spLocks noGrp="1" noChangeArrowheads="1"/>
          </p:cNvSpPr>
          <p:nvPr>
            <p:ph type="body" idx="1"/>
          </p:nvPr>
        </p:nvSpPr>
        <p:spPr/>
        <p:txBody>
          <a:bodyPr/>
          <a:lstStyle/>
          <a:p>
            <a:pPr eaLnBrk="1" hangingPunct="1">
              <a:defRPr/>
            </a:pPr>
            <a:r>
              <a:rPr lang="en-US" smtClean="0"/>
              <a:t>The Arabian Peninsula</a:t>
            </a:r>
          </a:p>
          <a:p>
            <a:pPr lvl="1" eaLnBrk="1" hangingPunct="1">
              <a:defRPr/>
            </a:pPr>
            <a:r>
              <a:rPr lang="en-US" smtClean="0"/>
              <a:t>A crossroads of three continents: Africa, Asia, Europe.</a:t>
            </a:r>
          </a:p>
          <a:p>
            <a:pPr lvl="1" eaLnBrk="1" hangingPunct="1">
              <a:defRPr/>
            </a:pPr>
            <a:r>
              <a:rPr lang="en-US" smtClean="0"/>
              <a:t>Mostly desert with a small amount of fertile land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3251" name="Rectangle 3"/>
          <p:cNvSpPr>
            <a:spLocks noGrp="1" noChangeArrowheads="1"/>
          </p:cNvSpPr>
          <p:nvPr>
            <p:ph type="body" idx="1"/>
          </p:nvPr>
        </p:nvSpPr>
        <p:spPr/>
        <p:txBody>
          <a:bodyPr/>
          <a:lstStyle/>
          <a:p>
            <a:pPr eaLnBrk="1" hangingPunct="1">
              <a:defRPr/>
            </a:pPr>
            <a:r>
              <a:rPr lang="en-US" smtClean="0"/>
              <a:t>A Way of Life</a:t>
            </a:r>
          </a:p>
          <a:p>
            <a:pPr lvl="1" eaLnBrk="1" hangingPunct="1">
              <a:defRPr/>
            </a:pPr>
            <a:r>
              <a:rPr lang="en-US" smtClean="0"/>
              <a:t>Customs and traditions of Islam guide Muslim’s lives.</a:t>
            </a:r>
          </a:p>
          <a:p>
            <a:pPr lvl="1" eaLnBrk="1" hangingPunct="1">
              <a:defRPr/>
            </a:pPr>
            <a:r>
              <a:rPr lang="en-US" smtClean="0"/>
              <a:t>A scholar class, </a:t>
            </a:r>
            <a:r>
              <a:rPr lang="en-US" i="1" smtClean="0"/>
              <a:t>ulama</a:t>
            </a:r>
            <a:r>
              <a:rPr lang="en-US" smtClean="0"/>
              <a:t>, are teachers who apply religion to life. There are no priests.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4275" name="Rectangle 3"/>
          <p:cNvSpPr>
            <a:spLocks noGrp="1" noChangeArrowheads="1"/>
          </p:cNvSpPr>
          <p:nvPr>
            <p:ph type="body" idx="1"/>
          </p:nvPr>
        </p:nvSpPr>
        <p:spPr/>
        <p:txBody>
          <a:bodyPr/>
          <a:lstStyle/>
          <a:p>
            <a:pPr eaLnBrk="1" hangingPunct="1">
              <a:lnSpc>
                <a:spcPct val="90000"/>
              </a:lnSpc>
              <a:defRPr/>
            </a:pPr>
            <a:r>
              <a:rPr lang="en-US" smtClean="0"/>
              <a:t>Sources of Authority</a:t>
            </a:r>
          </a:p>
          <a:p>
            <a:pPr lvl="1" eaLnBrk="1" hangingPunct="1">
              <a:lnSpc>
                <a:spcPct val="90000"/>
              </a:lnSpc>
              <a:defRPr/>
            </a:pPr>
            <a:r>
              <a:rPr lang="en-US" smtClean="0"/>
              <a:t>Original source of authority for Muslims is Allah.</a:t>
            </a:r>
          </a:p>
          <a:p>
            <a:pPr lvl="1" eaLnBrk="1" hangingPunct="1">
              <a:lnSpc>
                <a:spcPct val="90000"/>
              </a:lnSpc>
              <a:defRPr/>
            </a:pPr>
            <a:r>
              <a:rPr lang="en-US" smtClean="0"/>
              <a:t>Qur’an (Koran)—holy book, contains revelations Muhammad claims to have received from Allah.</a:t>
            </a:r>
          </a:p>
          <a:p>
            <a:pPr lvl="1" eaLnBrk="1" hangingPunct="1">
              <a:lnSpc>
                <a:spcPct val="90000"/>
              </a:lnSpc>
              <a:defRPr/>
            </a:pPr>
            <a:r>
              <a:rPr lang="en-US" smtClean="0"/>
              <a:t>Muslims follow Sunna—Muhammad’s example for proper living.</a:t>
            </a:r>
          </a:p>
          <a:p>
            <a:pPr lvl="1" eaLnBrk="1" hangingPunct="1">
              <a:lnSpc>
                <a:spcPct val="90000"/>
              </a:lnSpc>
              <a:defRPr/>
            </a:pPr>
            <a:r>
              <a:rPr lang="en-US" smtClean="0"/>
              <a:t>Guidance of the Qur’an and Sunna are assembled in a body of law called </a:t>
            </a:r>
            <a:r>
              <a:rPr lang="en-US" b="1" smtClean="0"/>
              <a:t>shari’a</a:t>
            </a:r>
            <a:r>
              <a:rPr lang="en-US"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upload.wikimedia.org/wikipedia/commons/5/50/FirstSurahKoran.jpg"/>
          <p:cNvPicPr>
            <a:picLocks noChangeAspect="1" noChangeArrowheads="1"/>
          </p:cNvPicPr>
          <p:nvPr/>
        </p:nvPicPr>
        <p:blipFill>
          <a:blip r:embed="rId2" cstate="print"/>
          <a:srcRect/>
          <a:stretch>
            <a:fillRect/>
          </a:stretch>
        </p:blipFill>
        <p:spPr bwMode="auto">
          <a:xfrm>
            <a:off x="5105400" y="0"/>
            <a:ext cx="4038600" cy="6871833"/>
          </a:xfrm>
          <a:prstGeom prst="rect">
            <a:avLst/>
          </a:prstGeom>
          <a:noFill/>
        </p:spPr>
      </p:pic>
      <p:sp>
        <p:nvSpPr>
          <p:cNvPr id="8" name="TextBox 7"/>
          <p:cNvSpPr txBox="1"/>
          <p:nvPr/>
        </p:nvSpPr>
        <p:spPr>
          <a:xfrm>
            <a:off x="609600" y="2590800"/>
            <a:ext cx="3810000" cy="3539430"/>
          </a:xfrm>
          <a:prstGeom prst="rect">
            <a:avLst/>
          </a:prstGeom>
          <a:noFill/>
        </p:spPr>
        <p:txBody>
          <a:bodyPr wrap="square" rtlCol="0">
            <a:spAutoFit/>
          </a:bodyPr>
          <a:lstStyle/>
          <a:p>
            <a:r>
              <a:rPr lang="en-US" sz="3200" dirty="0" smtClean="0"/>
              <a:t>The first verses of the first </a:t>
            </a:r>
            <a:r>
              <a:rPr lang="en-US" sz="3200" dirty="0" err="1" smtClean="0"/>
              <a:t>Sura</a:t>
            </a:r>
            <a:r>
              <a:rPr lang="en-US" sz="3200" dirty="0"/>
              <a:t> </a:t>
            </a:r>
            <a:r>
              <a:rPr lang="en-US" sz="3200" dirty="0" smtClean="0"/>
              <a:t>Al-</a:t>
            </a:r>
            <a:r>
              <a:rPr lang="en-US" sz="3200" dirty="0" err="1" smtClean="0"/>
              <a:t>Fatiha</a:t>
            </a:r>
            <a:r>
              <a:rPr lang="en-US" sz="3200" dirty="0" smtClean="0"/>
              <a:t> (meaning “The Opener”) from the Qur’an done in beautiful calligraphy and geometric art.</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ile:Quran cover.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3" name="TextBox 2"/>
          <p:cNvSpPr txBox="1"/>
          <p:nvPr/>
        </p:nvSpPr>
        <p:spPr>
          <a:xfrm>
            <a:off x="2743200" y="6248400"/>
            <a:ext cx="3962400" cy="381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Beautifully decorated Qur’an cover.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upload.wikimedia.org/wikipedia/commons/3/31/Persian_Quran.jpg"/>
          <p:cNvPicPr>
            <a:picLocks noChangeAspect="1" noChangeArrowheads="1"/>
          </p:cNvPicPr>
          <p:nvPr/>
        </p:nvPicPr>
        <p:blipFill>
          <a:blip r:embed="rId2" cstate="print"/>
          <a:srcRect/>
          <a:stretch>
            <a:fillRect/>
          </a:stretch>
        </p:blipFill>
        <p:spPr bwMode="auto">
          <a:xfrm>
            <a:off x="0" y="0"/>
            <a:ext cx="9144000" cy="6861102"/>
          </a:xfrm>
          <a:prstGeom prst="rect">
            <a:avLst/>
          </a:prstGeom>
          <a:noFill/>
        </p:spPr>
      </p:pic>
      <p:sp>
        <p:nvSpPr>
          <p:cNvPr id="3" name="TextBox 2"/>
          <p:cNvSpPr txBox="1"/>
          <p:nvPr/>
        </p:nvSpPr>
        <p:spPr>
          <a:xfrm>
            <a:off x="762000" y="6172200"/>
            <a:ext cx="8077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Interlinear edition of the Qur’an with a Persian translation underneath.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5299" name="Rectangle 3"/>
          <p:cNvSpPr>
            <a:spLocks noGrp="1" noChangeArrowheads="1"/>
          </p:cNvSpPr>
          <p:nvPr>
            <p:ph type="body" idx="1"/>
          </p:nvPr>
        </p:nvSpPr>
        <p:spPr/>
        <p:txBody>
          <a:bodyPr/>
          <a:lstStyle/>
          <a:p>
            <a:pPr eaLnBrk="1" hangingPunct="1">
              <a:lnSpc>
                <a:spcPct val="90000"/>
              </a:lnSpc>
              <a:defRPr/>
            </a:pPr>
            <a:r>
              <a:rPr lang="en-US" sz="2800" smtClean="0"/>
              <a:t>Links to Judaism and Christianity</a:t>
            </a:r>
          </a:p>
          <a:p>
            <a:pPr lvl="1" eaLnBrk="1" hangingPunct="1">
              <a:lnSpc>
                <a:spcPct val="90000"/>
              </a:lnSpc>
              <a:defRPr/>
            </a:pPr>
            <a:r>
              <a:rPr lang="en-US" sz="2400" smtClean="0"/>
              <a:t>Muslims believe Allah is the same God worshiped by Christians and Jews.</a:t>
            </a:r>
          </a:p>
          <a:p>
            <a:pPr lvl="1" eaLnBrk="1" hangingPunct="1">
              <a:lnSpc>
                <a:spcPct val="90000"/>
              </a:lnSpc>
              <a:defRPr/>
            </a:pPr>
            <a:r>
              <a:rPr lang="en-US" sz="2400" smtClean="0"/>
              <a:t>Muslims believe the Qur’an, Gospels, and Torah contain God’s will as revealed through others.</a:t>
            </a:r>
          </a:p>
          <a:p>
            <a:pPr lvl="1" eaLnBrk="1" hangingPunct="1">
              <a:lnSpc>
                <a:spcPct val="90000"/>
              </a:lnSpc>
              <a:defRPr/>
            </a:pPr>
            <a:r>
              <a:rPr lang="en-US" sz="2400" smtClean="0"/>
              <a:t>Muslims, Christians, and Jews trace their roots to Abraham.</a:t>
            </a:r>
          </a:p>
          <a:p>
            <a:pPr lvl="1" eaLnBrk="1" hangingPunct="1">
              <a:lnSpc>
                <a:spcPct val="90000"/>
              </a:lnSpc>
              <a:defRPr/>
            </a:pPr>
            <a:r>
              <a:rPr lang="en-US" sz="2400" smtClean="0"/>
              <a:t>All three religions believe in heaven, hell, and a </a:t>
            </a:r>
            <a:r>
              <a:rPr lang="en-US" sz="2400" smtClean="0">
                <a:hlinkClick r:id="rId3" action="ppaction://hlinksldjump"/>
              </a:rPr>
              <a:t>day of judgment</a:t>
            </a:r>
            <a:r>
              <a:rPr lang="en-US" sz="2400" smtClean="0"/>
              <a:t>.</a:t>
            </a:r>
          </a:p>
          <a:p>
            <a:pPr lvl="1" eaLnBrk="1" hangingPunct="1">
              <a:lnSpc>
                <a:spcPct val="90000"/>
              </a:lnSpc>
              <a:defRPr/>
            </a:pPr>
            <a:r>
              <a:rPr lang="en-US" sz="2400" smtClean="0"/>
              <a:t>Shari’a law requires Muslim leaders to extend religious tolerance.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828800"/>
            <a:ext cx="8229600" cy="3048000"/>
          </a:xfrm>
        </p:spPr>
        <p:txBody>
          <a:bodyPr/>
          <a:lstStyle/>
          <a:p>
            <a:pPr eaLnBrk="1" hangingPunct="1">
              <a:defRPr/>
            </a:pPr>
            <a:r>
              <a:rPr lang="en-US" sz="9600" smtClean="0"/>
              <a:t>Appendix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smtClean="0"/>
              <a:t>Muslim Prayer</a:t>
            </a:r>
          </a:p>
        </p:txBody>
      </p:sp>
      <p:pic>
        <p:nvPicPr>
          <p:cNvPr id="2052" name="Picture 4" descr="MCj04355860000[1]"/>
          <p:cNvPicPr>
            <a:picLocks noChangeAspect="1" noChangeArrowheads="1"/>
          </p:cNvPicPr>
          <p:nvPr/>
        </p:nvPicPr>
        <p:blipFill>
          <a:blip r:embed="rId3" cstate="print"/>
          <a:srcRect/>
          <a:stretch>
            <a:fillRect/>
          </a:stretch>
        </p:blipFill>
        <p:spPr bwMode="auto">
          <a:xfrm>
            <a:off x="0" y="4191000"/>
            <a:ext cx="2667000" cy="2667000"/>
          </a:xfrm>
          <a:prstGeom prst="rect">
            <a:avLst/>
          </a:prstGeom>
          <a:noFill/>
          <a:ln w="9525">
            <a:noFill/>
            <a:miter lim="800000"/>
            <a:headEnd/>
            <a:tailEnd/>
          </a:ln>
        </p:spPr>
      </p:pic>
      <p:pic>
        <p:nvPicPr>
          <p:cNvPr id="2053" name="Picture 5" descr="MCj03103180000[2]"/>
          <p:cNvPicPr>
            <a:picLocks noChangeAspect="1" noChangeArrowheads="1"/>
          </p:cNvPicPr>
          <p:nvPr/>
        </p:nvPicPr>
        <p:blipFill>
          <a:blip r:embed="rId4" cstate="print"/>
          <a:srcRect/>
          <a:stretch>
            <a:fillRect/>
          </a:stretch>
        </p:blipFill>
        <p:spPr bwMode="auto">
          <a:xfrm>
            <a:off x="5257800" y="3581400"/>
            <a:ext cx="1724025" cy="1871663"/>
          </a:xfrm>
          <a:prstGeom prst="rect">
            <a:avLst/>
          </a:prstGeom>
          <a:noFill/>
          <a:ln w="9525">
            <a:noFill/>
            <a:miter lim="800000"/>
            <a:headEnd/>
            <a:tailEnd/>
          </a:ln>
        </p:spPr>
      </p:pic>
      <p:pic>
        <p:nvPicPr>
          <p:cNvPr id="2054" name="Picture 6" descr="MCj03103120000[2]"/>
          <p:cNvPicPr>
            <a:picLocks noChangeAspect="1" noChangeArrowheads="1"/>
          </p:cNvPicPr>
          <p:nvPr/>
        </p:nvPicPr>
        <p:blipFill>
          <a:blip r:embed="rId5" cstate="print"/>
          <a:srcRect/>
          <a:stretch>
            <a:fillRect/>
          </a:stretch>
        </p:blipFill>
        <p:spPr bwMode="auto">
          <a:xfrm>
            <a:off x="152400" y="381000"/>
            <a:ext cx="1066800" cy="1819275"/>
          </a:xfrm>
          <a:prstGeom prst="rect">
            <a:avLst/>
          </a:prstGeom>
          <a:noFill/>
          <a:ln w="9525">
            <a:noFill/>
            <a:miter lim="800000"/>
            <a:headEnd/>
            <a:tailEnd/>
          </a:ln>
        </p:spPr>
      </p:pic>
      <p:pic>
        <p:nvPicPr>
          <p:cNvPr id="2055" name="Picture 7" descr="MCj03103160000[1]"/>
          <p:cNvPicPr>
            <a:picLocks noChangeAspect="1" noChangeArrowheads="1"/>
          </p:cNvPicPr>
          <p:nvPr/>
        </p:nvPicPr>
        <p:blipFill>
          <a:blip r:embed="rId6" cstate="print"/>
          <a:srcRect/>
          <a:stretch>
            <a:fillRect/>
          </a:stretch>
        </p:blipFill>
        <p:spPr bwMode="auto">
          <a:xfrm>
            <a:off x="3048000" y="2895600"/>
            <a:ext cx="1812925" cy="1303338"/>
          </a:xfrm>
          <a:prstGeom prst="rect">
            <a:avLst/>
          </a:prstGeom>
          <a:noFill/>
          <a:ln w="9525">
            <a:noFill/>
            <a:miter lim="800000"/>
            <a:headEnd/>
            <a:tailEnd/>
          </a:ln>
        </p:spPr>
      </p:pic>
      <p:pic>
        <p:nvPicPr>
          <p:cNvPr id="2056" name="Picture 8" descr="MCj03103140000[1]"/>
          <p:cNvPicPr>
            <a:picLocks noChangeAspect="1" noChangeArrowheads="1"/>
          </p:cNvPicPr>
          <p:nvPr/>
        </p:nvPicPr>
        <p:blipFill>
          <a:blip r:embed="rId7" cstate="print"/>
          <a:srcRect/>
          <a:stretch>
            <a:fillRect/>
          </a:stretch>
        </p:blipFill>
        <p:spPr bwMode="auto">
          <a:xfrm>
            <a:off x="1447800" y="1828800"/>
            <a:ext cx="1296988" cy="1814513"/>
          </a:xfrm>
          <a:prstGeom prst="rect">
            <a:avLst/>
          </a:prstGeom>
          <a:noFill/>
          <a:ln w="9525">
            <a:noFill/>
            <a:miter lim="800000"/>
            <a:headEnd/>
            <a:tailEnd/>
          </a:ln>
        </p:spPr>
      </p:pic>
      <p:pic>
        <p:nvPicPr>
          <p:cNvPr id="2057" name="Picture 9" descr="MCj03103160000[1]"/>
          <p:cNvPicPr>
            <a:picLocks noChangeAspect="1" noChangeArrowheads="1"/>
          </p:cNvPicPr>
          <p:nvPr/>
        </p:nvPicPr>
        <p:blipFill>
          <a:blip r:embed="rId6" cstate="print"/>
          <a:srcRect/>
          <a:stretch>
            <a:fillRect/>
          </a:stretch>
        </p:blipFill>
        <p:spPr bwMode="auto">
          <a:xfrm>
            <a:off x="7162800" y="5257800"/>
            <a:ext cx="1812925" cy="130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000" fill="hold"/>
                                        <p:tgtEl>
                                          <p:spTgt spid="2054"/>
                                        </p:tgtEl>
                                        <p:attrNameLst>
                                          <p:attrName>ppt_x</p:attrName>
                                        </p:attrNameLst>
                                      </p:cBhvr>
                                      <p:tavLst>
                                        <p:tav tm="0">
                                          <p:val>
                                            <p:strVal val="#ppt_x"/>
                                          </p:val>
                                        </p:tav>
                                        <p:tav tm="100000">
                                          <p:val>
                                            <p:strVal val="#ppt_x"/>
                                          </p:val>
                                        </p:tav>
                                      </p:tavLst>
                                    </p:anim>
                                    <p:anim calcmode="lin" valueType="num">
                                      <p:cBhvr additive="base">
                                        <p:cTn id="8" dur="1000" fill="hold"/>
                                        <p:tgtEl>
                                          <p:spTgt spid="205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ppt_x"/>
                                          </p:val>
                                        </p:tav>
                                        <p:tav tm="100000">
                                          <p:val>
                                            <p:strVal val="#ppt_x"/>
                                          </p:val>
                                        </p:tav>
                                      </p:tavLst>
                                    </p:anim>
                                    <p:anim calcmode="lin" valueType="num">
                                      <p:cBhvr additive="base">
                                        <p:cTn id="13" dur="500" fill="hold"/>
                                        <p:tgtEl>
                                          <p:spTgt spid="205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additive="base">
                                        <p:cTn id="22" dur="500" fill="hold"/>
                                        <p:tgtEl>
                                          <p:spTgt spid="2053"/>
                                        </p:tgtEl>
                                        <p:attrNameLst>
                                          <p:attrName>ppt_x</p:attrName>
                                        </p:attrNameLst>
                                      </p:cBhvr>
                                      <p:tavLst>
                                        <p:tav tm="0">
                                          <p:val>
                                            <p:strVal val="#ppt_x"/>
                                          </p:val>
                                        </p:tav>
                                        <p:tav tm="100000">
                                          <p:val>
                                            <p:strVal val="#ppt_x"/>
                                          </p:val>
                                        </p:tav>
                                      </p:tavLst>
                                    </p:anim>
                                    <p:anim calcmode="lin" valueType="num">
                                      <p:cBhvr additive="base">
                                        <p:cTn id="23" dur="500" fill="hold"/>
                                        <p:tgtEl>
                                          <p:spTgt spid="205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2057"/>
                                        </p:tgtEl>
                                        <p:attrNameLst>
                                          <p:attrName>style.visibility</p:attrName>
                                        </p:attrNameLst>
                                      </p:cBhvr>
                                      <p:to>
                                        <p:strVal val="visible"/>
                                      </p:to>
                                    </p:set>
                                    <p:anim calcmode="lin" valueType="num">
                                      <p:cBhvr additive="base">
                                        <p:cTn id="27" dur="500" fill="hold"/>
                                        <p:tgtEl>
                                          <p:spTgt spid="2057"/>
                                        </p:tgtEl>
                                        <p:attrNameLst>
                                          <p:attrName>ppt_x</p:attrName>
                                        </p:attrNameLst>
                                      </p:cBhvr>
                                      <p:tavLst>
                                        <p:tav tm="0">
                                          <p:val>
                                            <p:strVal val="#ppt_x"/>
                                          </p:val>
                                        </p:tav>
                                        <p:tav tm="100000">
                                          <p:val>
                                            <p:strVal val="#ppt_x"/>
                                          </p:val>
                                        </p:tav>
                                      </p:tavLst>
                                    </p:anim>
                                    <p:anim calcmode="lin" valueType="num">
                                      <p:cBhvr additive="base">
                                        <p:cTn id="28" dur="500" fill="hold"/>
                                        <p:tgtEl>
                                          <p:spTgt spid="205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blinds(horizontal)">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pPr eaLnBrk="1" hangingPunct="1">
              <a:defRPr/>
            </a:pPr>
            <a:r>
              <a:rPr lang="en-US" smtClean="0"/>
              <a:t>Takbir</a:t>
            </a:r>
          </a:p>
        </p:txBody>
      </p:sp>
      <p:pic>
        <p:nvPicPr>
          <p:cNvPr id="32771" name="Picture 5" descr="1"/>
          <p:cNvPicPr>
            <a:picLocks noChangeAspect="1" noChangeArrowheads="1"/>
          </p:cNvPicPr>
          <p:nvPr/>
        </p:nvPicPr>
        <p:blipFill>
          <a:blip r:embed="rId3" cstate="print"/>
          <a:srcRect/>
          <a:stretch>
            <a:fillRect/>
          </a:stretch>
        </p:blipFill>
        <p:spPr bwMode="auto">
          <a:xfrm>
            <a:off x="1219200" y="1589088"/>
            <a:ext cx="7010400" cy="526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US" smtClean="0"/>
              <a:t>Qiyamm</a:t>
            </a:r>
          </a:p>
        </p:txBody>
      </p:sp>
      <p:pic>
        <p:nvPicPr>
          <p:cNvPr id="33795" name="Picture 5" descr="2"/>
          <p:cNvPicPr>
            <a:picLocks noChangeAspect="1" noChangeArrowheads="1"/>
          </p:cNvPicPr>
          <p:nvPr/>
        </p:nvPicPr>
        <p:blipFill>
          <a:blip r:embed="rId3" cstate="print"/>
          <a:srcRect/>
          <a:stretch>
            <a:fillRect/>
          </a:stretch>
        </p:blipFill>
        <p:spPr bwMode="auto">
          <a:xfrm>
            <a:off x="1066800" y="1417638"/>
            <a:ext cx="7239000" cy="544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1987" name="Rectangle 3"/>
          <p:cNvSpPr>
            <a:spLocks noGrp="1" noChangeArrowheads="1"/>
          </p:cNvSpPr>
          <p:nvPr>
            <p:ph type="body" idx="1"/>
          </p:nvPr>
        </p:nvSpPr>
        <p:spPr/>
        <p:txBody>
          <a:bodyPr/>
          <a:lstStyle/>
          <a:p>
            <a:pPr eaLnBrk="1" hangingPunct="1">
              <a:defRPr/>
            </a:pPr>
            <a:r>
              <a:rPr lang="en-US" smtClean="0"/>
              <a:t>Desert and Town Life</a:t>
            </a:r>
          </a:p>
          <a:p>
            <a:pPr lvl="1" eaLnBrk="1" hangingPunct="1">
              <a:defRPr/>
            </a:pPr>
            <a:r>
              <a:rPr lang="en-US" smtClean="0"/>
              <a:t>Bedouins, Arab nomads, thrive in the desert.</a:t>
            </a:r>
          </a:p>
          <a:p>
            <a:pPr lvl="1" eaLnBrk="1" hangingPunct="1">
              <a:defRPr/>
            </a:pPr>
            <a:r>
              <a:rPr lang="en-US" smtClean="0"/>
              <a:t>Bedouins live in clans, which give support to members.</a:t>
            </a:r>
          </a:p>
          <a:p>
            <a:pPr lvl="1" eaLnBrk="1" hangingPunct="1">
              <a:defRPr/>
            </a:pPr>
            <a:r>
              <a:rPr lang="en-US" smtClean="0"/>
              <a:t>Some Arabs settle near oases or market towns.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Ruku</a:t>
            </a:r>
          </a:p>
        </p:txBody>
      </p:sp>
      <p:pic>
        <p:nvPicPr>
          <p:cNvPr id="34819" name="Picture 4" descr="3"/>
          <p:cNvPicPr>
            <a:picLocks noChangeAspect="1" noChangeArrowheads="1"/>
          </p:cNvPicPr>
          <p:nvPr/>
        </p:nvPicPr>
        <p:blipFill>
          <a:blip r:embed="rId3" cstate="print"/>
          <a:srcRect/>
          <a:stretch>
            <a:fillRect/>
          </a:stretch>
        </p:blipFill>
        <p:spPr bwMode="auto">
          <a:xfrm>
            <a:off x="838200" y="1301750"/>
            <a:ext cx="7391400" cy="555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eaLnBrk="1" hangingPunct="1">
              <a:defRPr/>
            </a:pPr>
            <a:r>
              <a:rPr lang="en-US" smtClean="0"/>
              <a:t>Brief qiyaam</a:t>
            </a:r>
          </a:p>
        </p:txBody>
      </p:sp>
      <p:pic>
        <p:nvPicPr>
          <p:cNvPr id="35843" name="Picture 5" descr="4"/>
          <p:cNvPicPr>
            <a:picLocks noChangeAspect="1" noChangeArrowheads="1"/>
          </p:cNvPicPr>
          <p:nvPr/>
        </p:nvPicPr>
        <p:blipFill>
          <a:blip r:embed="rId3" cstate="print"/>
          <a:srcRect/>
          <a:stretch>
            <a:fillRect/>
          </a:stretch>
        </p:blipFill>
        <p:spPr bwMode="auto">
          <a:xfrm>
            <a:off x="990600" y="1301750"/>
            <a:ext cx="7391400" cy="555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eaLnBrk="1" hangingPunct="1">
              <a:defRPr/>
            </a:pPr>
            <a:r>
              <a:rPr lang="en-US" smtClean="0"/>
              <a:t>Sujud</a:t>
            </a:r>
          </a:p>
        </p:txBody>
      </p:sp>
      <p:pic>
        <p:nvPicPr>
          <p:cNvPr id="36867" name="Picture 5" descr="5"/>
          <p:cNvPicPr>
            <a:picLocks noChangeAspect="1" noChangeArrowheads="1"/>
          </p:cNvPicPr>
          <p:nvPr/>
        </p:nvPicPr>
        <p:blipFill>
          <a:blip r:embed="rId3" cstate="print"/>
          <a:srcRect/>
          <a:stretch>
            <a:fillRect/>
          </a:stretch>
        </p:blipFill>
        <p:spPr bwMode="auto">
          <a:xfrm>
            <a:off x="1066800" y="1644650"/>
            <a:ext cx="6934200" cy="521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defRPr/>
            </a:pPr>
            <a:r>
              <a:rPr lang="en-US" smtClean="0"/>
              <a:t>Brief sitting</a:t>
            </a:r>
          </a:p>
        </p:txBody>
      </p:sp>
      <p:pic>
        <p:nvPicPr>
          <p:cNvPr id="37891" name="Picture 5" descr="6"/>
          <p:cNvPicPr>
            <a:picLocks noChangeAspect="1" noChangeArrowheads="1"/>
          </p:cNvPicPr>
          <p:nvPr/>
        </p:nvPicPr>
        <p:blipFill>
          <a:blip r:embed="rId3" cstate="print"/>
          <a:srcRect/>
          <a:stretch>
            <a:fillRect/>
          </a:stretch>
        </p:blipFill>
        <p:spPr bwMode="auto">
          <a:xfrm>
            <a:off x="1295400" y="1703388"/>
            <a:ext cx="6858000"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defRPr/>
            </a:pPr>
            <a:r>
              <a:rPr lang="en-US" smtClean="0"/>
              <a:t>Sujud</a:t>
            </a:r>
          </a:p>
        </p:txBody>
      </p:sp>
      <p:pic>
        <p:nvPicPr>
          <p:cNvPr id="38915" name="Picture 5" descr="7"/>
          <p:cNvPicPr>
            <a:picLocks noChangeAspect="1" noChangeArrowheads="1"/>
          </p:cNvPicPr>
          <p:nvPr/>
        </p:nvPicPr>
        <p:blipFill>
          <a:blip r:embed="rId3" cstate="print"/>
          <a:srcRect/>
          <a:stretch>
            <a:fillRect/>
          </a:stretch>
        </p:blipFill>
        <p:spPr bwMode="auto">
          <a:xfrm>
            <a:off x="1143000" y="1760538"/>
            <a:ext cx="6781800" cy="509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smtClean="0"/>
              <a:t>Tashahhud</a:t>
            </a:r>
          </a:p>
        </p:txBody>
      </p:sp>
      <p:pic>
        <p:nvPicPr>
          <p:cNvPr id="39939" name="Picture 5" descr="8"/>
          <p:cNvPicPr>
            <a:picLocks noChangeAspect="1" noChangeArrowheads="1"/>
          </p:cNvPicPr>
          <p:nvPr/>
        </p:nvPicPr>
        <p:blipFill>
          <a:blip r:embed="rId3" cstate="print"/>
          <a:srcRect/>
          <a:stretch>
            <a:fillRect/>
          </a:stretch>
        </p:blipFill>
        <p:spPr bwMode="auto">
          <a:xfrm>
            <a:off x="914400" y="1817688"/>
            <a:ext cx="6705600"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hangingPunct="1">
              <a:defRPr/>
            </a:pPr>
            <a:r>
              <a:rPr lang="en-US" smtClean="0"/>
              <a:t>Peace to the right</a:t>
            </a:r>
          </a:p>
        </p:txBody>
      </p:sp>
      <p:pic>
        <p:nvPicPr>
          <p:cNvPr id="40963" name="Picture 5" descr="9"/>
          <p:cNvPicPr>
            <a:picLocks noChangeAspect="1" noChangeArrowheads="1"/>
          </p:cNvPicPr>
          <p:nvPr/>
        </p:nvPicPr>
        <p:blipFill>
          <a:blip r:embed="rId3" cstate="print"/>
          <a:srcRect/>
          <a:stretch>
            <a:fillRect/>
          </a:stretch>
        </p:blipFill>
        <p:spPr bwMode="auto">
          <a:xfrm>
            <a:off x="1295400" y="1874838"/>
            <a:ext cx="6629400" cy="498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n-US" smtClean="0"/>
              <a:t>Peace to the left</a:t>
            </a:r>
          </a:p>
        </p:txBody>
      </p:sp>
      <p:pic>
        <p:nvPicPr>
          <p:cNvPr id="41987" name="Picture 5" descr="10"/>
          <p:cNvPicPr>
            <a:picLocks noChangeAspect="1" noChangeArrowheads="1"/>
          </p:cNvPicPr>
          <p:nvPr/>
        </p:nvPicPr>
        <p:blipFill>
          <a:blip r:embed="rId3" cstate="print"/>
          <a:srcRect/>
          <a:stretch>
            <a:fillRect/>
          </a:stretch>
        </p:blipFill>
        <p:spPr bwMode="auto">
          <a:xfrm>
            <a:off x="1066800" y="1760538"/>
            <a:ext cx="6781800" cy="5097462"/>
          </a:xfrm>
          <a:prstGeom prst="rect">
            <a:avLst/>
          </a:prstGeom>
          <a:noFill/>
          <a:ln w="9525">
            <a:noFill/>
            <a:miter lim="800000"/>
            <a:headEnd/>
            <a:tailEnd/>
          </a:ln>
        </p:spPr>
      </p:pic>
      <p:sp>
        <p:nvSpPr>
          <p:cNvPr id="41988" name="AutoShape 6">
            <a:hlinkClick r:id="rId4" action="ppaction://hlinksldjump" highlightClick="1"/>
          </p:cNvPr>
          <p:cNvSpPr>
            <a:spLocks noChangeArrowheads="1"/>
          </p:cNvSpPr>
          <p:nvPr/>
        </p:nvSpPr>
        <p:spPr bwMode="auto">
          <a:xfrm>
            <a:off x="7924800" y="5791200"/>
            <a:ext cx="990600" cy="762000"/>
          </a:xfrm>
          <a:prstGeom prst="actionButtonReturn">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3011" name="Rectangle 3"/>
          <p:cNvSpPr>
            <a:spLocks noGrp="1" noChangeArrowheads="1"/>
          </p:cNvSpPr>
          <p:nvPr>
            <p:ph type="body" idx="1"/>
          </p:nvPr>
        </p:nvSpPr>
        <p:spPr/>
        <p:txBody>
          <a:bodyPr/>
          <a:lstStyle/>
          <a:p>
            <a:pPr eaLnBrk="1" hangingPunct="1">
              <a:defRPr/>
            </a:pPr>
            <a:r>
              <a:rPr lang="en-US" smtClean="0"/>
              <a:t>Crossroads of Trade and Ideas</a:t>
            </a:r>
          </a:p>
          <a:p>
            <a:pPr lvl="1" eaLnBrk="1" hangingPunct="1">
              <a:defRPr/>
            </a:pPr>
            <a:r>
              <a:rPr lang="en-US" smtClean="0"/>
              <a:t>Many sea and land trade routes pass through Arabia.</a:t>
            </a:r>
          </a:p>
          <a:p>
            <a:pPr lvl="1" eaLnBrk="1" hangingPunct="1">
              <a:defRPr/>
            </a:pPr>
            <a:r>
              <a:rPr lang="en-US" smtClean="0"/>
              <a:t>Trade extends to the Byzantine and Sassanid empires to the north.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images.classwell.com/mcd_xhtml_ebooks/2005_world_history/images/mcd_awh2005_0618376798_p264_f1.jpg"/>
          <p:cNvPicPr>
            <a:picLocks noChangeAspect="1" noChangeArrowheads="1"/>
          </p:cNvPicPr>
          <p:nvPr/>
        </p:nvPicPr>
        <p:blipFill>
          <a:blip r:embed="rId2" cstate="print"/>
          <a:srcRect/>
          <a:stretch>
            <a:fillRect/>
          </a:stretch>
        </p:blipFill>
        <p:spPr bwMode="auto">
          <a:xfrm>
            <a:off x="685799" y="0"/>
            <a:ext cx="7712927"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4035" name="Rectangle 3"/>
          <p:cNvSpPr>
            <a:spLocks noGrp="1" noChangeArrowheads="1"/>
          </p:cNvSpPr>
          <p:nvPr>
            <p:ph type="body" idx="1"/>
          </p:nvPr>
        </p:nvSpPr>
        <p:spPr/>
        <p:txBody>
          <a:bodyPr/>
          <a:lstStyle/>
          <a:p>
            <a:pPr eaLnBrk="1" hangingPunct="1">
              <a:defRPr/>
            </a:pPr>
            <a:r>
              <a:rPr lang="en-US" smtClean="0"/>
              <a:t>Mecca</a:t>
            </a:r>
          </a:p>
          <a:p>
            <a:pPr lvl="1" eaLnBrk="1" hangingPunct="1">
              <a:defRPr/>
            </a:pPr>
            <a:r>
              <a:rPr lang="en-US" smtClean="0"/>
              <a:t>Pilgrims come to Mecca to worship at the Ka’aba, and ancient shrine.</a:t>
            </a:r>
          </a:p>
          <a:p>
            <a:pPr lvl="1" eaLnBrk="1" hangingPunct="1">
              <a:defRPr/>
            </a:pPr>
            <a:r>
              <a:rPr lang="en-US" smtClean="0"/>
              <a:t>Arabs associate shrine with Hebrew prophet Abraham and monotheism.</a:t>
            </a:r>
          </a:p>
          <a:p>
            <a:pPr lvl="1" eaLnBrk="1" hangingPunct="1">
              <a:defRPr/>
            </a:pPr>
            <a:r>
              <a:rPr lang="en-US" smtClean="0"/>
              <a:t>Some tribes worship many gods and spirits, and bring idols to Ka’aba.</a:t>
            </a:r>
          </a:p>
          <a:p>
            <a:pPr lvl="1" eaLnBrk="1" hangingPunct="1">
              <a:defRPr/>
            </a:pPr>
            <a:r>
              <a:rPr lang="en-US" smtClean="0"/>
              <a:t>Some Arabs believe in one God—Allah in Arabic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File:Kaaba mirror edit jj.jpg"/>
          <p:cNvPicPr>
            <a:picLocks noChangeAspect="1" noChangeArrowheads="1"/>
          </p:cNvPicPr>
          <p:nvPr/>
        </p:nvPicPr>
        <p:blipFill>
          <a:blip r:embed="rId2" cstate="print"/>
          <a:srcRect/>
          <a:stretch>
            <a:fillRect/>
          </a:stretch>
        </p:blipFill>
        <p:spPr bwMode="auto">
          <a:xfrm>
            <a:off x="762000" y="747713"/>
            <a:ext cx="7620000"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The Prophet Muhammad</a:t>
            </a:r>
          </a:p>
        </p:txBody>
      </p:sp>
      <p:sp>
        <p:nvSpPr>
          <p:cNvPr id="45059" name="Rectangle 3"/>
          <p:cNvSpPr>
            <a:spLocks noGrp="1" noChangeArrowheads="1"/>
          </p:cNvSpPr>
          <p:nvPr>
            <p:ph type="body" idx="1"/>
          </p:nvPr>
        </p:nvSpPr>
        <p:spPr/>
        <p:txBody>
          <a:bodyPr/>
          <a:lstStyle/>
          <a:p>
            <a:pPr eaLnBrk="1" hangingPunct="1">
              <a:defRPr/>
            </a:pPr>
            <a:r>
              <a:rPr lang="en-US" smtClean="0"/>
              <a:t>Early Life</a:t>
            </a:r>
          </a:p>
          <a:p>
            <a:pPr lvl="1" eaLnBrk="1" hangingPunct="1">
              <a:defRPr/>
            </a:pPr>
            <a:r>
              <a:rPr lang="en-US" smtClean="0"/>
              <a:t>Around A.D. 570 Muhammad is born into a powerful Meccan clan.</a:t>
            </a:r>
          </a:p>
          <a:p>
            <a:pPr lvl="1" eaLnBrk="1" hangingPunct="1">
              <a:defRPr/>
            </a:pPr>
            <a:r>
              <a:rPr lang="en-US" smtClean="0"/>
              <a:t>He becomes a trader, and marries a wealthy businesswoman, Khadijah.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The Prophet Muhammad</a:t>
            </a:r>
          </a:p>
        </p:txBody>
      </p:sp>
      <p:sp>
        <p:nvSpPr>
          <p:cNvPr id="46083" name="Rectangle 3"/>
          <p:cNvSpPr>
            <a:spLocks noGrp="1" noChangeArrowheads="1"/>
          </p:cNvSpPr>
          <p:nvPr>
            <p:ph type="body" idx="1"/>
          </p:nvPr>
        </p:nvSpPr>
        <p:spPr/>
        <p:txBody>
          <a:bodyPr/>
          <a:lstStyle/>
          <a:p>
            <a:pPr eaLnBrk="1" hangingPunct="1">
              <a:defRPr/>
            </a:pPr>
            <a:r>
              <a:rPr lang="en-US" smtClean="0"/>
              <a:t>Revelations</a:t>
            </a:r>
          </a:p>
          <a:p>
            <a:pPr lvl="1" eaLnBrk="1" hangingPunct="1">
              <a:defRPr/>
            </a:pPr>
            <a:r>
              <a:rPr lang="en-US" smtClean="0"/>
              <a:t>By age 40, Muhammad spends much time in prayer and meditation</a:t>
            </a:r>
          </a:p>
          <a:p>
            <a:pPr lvl="1" eaLnBrk="1" hangingPunct="1">
              <a:defRPr/>
            </a:pPr>
            <a:r>
              <a:rPr lang="en-US" smtClean="0"/>
              <a:t>He claims to hear the angel Gabriel tell him he is a messenger of Allah.</a:t>
            </a:r>
          </a:p>
          <a:p>
            <a:pPr lvl="1" eaLnBrk="1" hangingPunct="1">
              <a:defRPr/>
            </a:pPr>
            <a:r>
              <a:rPr lang="en-US" smtClean="0"/>
              <a:t>Muhammad found the religion of Islam—meaning “submission to the will of Allah”</a:t>
            </a:r>
          </a:p>
          <a:p>
            <a:pPr lvl="1" eaLnBrk="1" hangingPunct="1">
              <a:defRPr/>
            </a:pPr>
            <a:r>
              <a:rPr lang="en-US" smtClean="0"/>
              <a:t>Many join him and become Muslim—meaning “one who has submitted.”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1215</TotalTime>
  <Words>1516</Words>
  <Application>Microsoft Office PowerPoint</Application>
  <PresentationFormat>On-screen Show (4:3)</PresentationFormat>
  <Paragraphs>213</Paragraphs>
  <Slides>37</Slides>
  <Notes>26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Slit</vt:lpstr>
      <vt:lpstr>The Rise of Islam</vt:lpstr>
      <vt:lpstr>Deserts, Towns, and Trade Routes</vt:lpstr>
      <vt:lpstr>Deserts, Towns, and Trade Routes</vt:lpstr>
      <vt:lpstr>Deserts, Towns, and Trade Routes</vt:lpstr>
      <vt:lpstr>Slide 5</vt:lpstr>
      <vt:lpstr>Deserts, Towns, and Trade Routes</vt:lpstr>
      <vt:lpstr>Slide 7</vt:lpstr>
      <vt:lpstr>The Prophet Muhammad</vt:lpstr>
      <vt:lpstr>The Prophet Muhammad</vt:lpstr>
      <vt:lpstr>The Prophet Muhammad</vt:lpstr>
      <vt:lpstr>The Prophet Muhammad</vt:lpstr>
      <vt:lpstr>The Prophet Muhammad</vt:lpstr>
      <vt:lpstr>The Beliefs and Practices of Islam</vt:lpstr>
      <vt:lpstr>Slide 14</vt:lpstr>
      <vt:lpstr>Slide 15</vt:lpstr>
      <vt:lpstr>Slide 16</vt:lpstr>
      <vt:lpstr>Slide 17</vt:lpstr>
      <vt:lpstr>Slide 18</vt:lpstr>
      <vt:lpstr>The Beliefs and Practices of Islam</vt:lpstr>
      <vt:lpstr>The Beliefs and Practices of Islam</vt:lpstr>
      <vt:lpstr>The Beliefs and Practices of Islam</vt:lpstr>
      <vt:lpstr>Slide 22</vt:lpstr>
      <vt:lpstr>Slide 23</vt:lpstr>
      <vt:lpstr>Slide 24</vt:lpstr>
      <vt:lpstr>The Beliefs and Practices of Islam</vt:lpstr>
      <vt:lpstr>Appendix</vt:lpstr>
      <vt:lpstr>Muslim Prayer</vt:lpstr>
      <vt:lpstr>Takbir</vt:lpstr>
      <vt:lpstr>Qiyamm</vt:lpstr>
      <vt:lpstr>Ruku</vt:lpstr>
      <vt:lpstr>Brief qiyaam</vt:lpstr>
      <vt:lpstr>Sujud</vt:lpstr>
      <vt:lpstr>Brief sitting</vt:lpstr>
      <vt:lpstr>Sujud</vt:lpstr>
      <vt:lpstr>Tashahhud</vt:lpstr>
      <vt:lpstr>Peace to the right</vt:lpstr>
      <vt:lpstr>Peace to the left</vt:lpstr>
    </vt:vector>
  </TitlesOfParts>
  <Company>OPS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Prayer</dc:title>
  <dc:creator>Greg Yankey</dc:creator>
  <cp:lastModifiedBy>-</cp:lastModifiedBy>
  <cp:revision>27</cp:revision>
  <dcterms:created xsi:type="dcterms:W3CDTF">2008-11-12T17:25:13Z</dcterms:created>
  <dcterms:modified xsi:type="dcterms:W3CDTF">2012-01-19T11:03:17Z</dcterms:modified>
</cp:coreProperties>
</file>